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660" r:id="rId2"/>
  </p:sldMasterIdLst>
  <p:notesMasterIdLst>
    <p:notesMasterId r:id="rId84"/>
  </p:notesMasterIdLst>
  <p:handoutMasterIdLst>
    <p:handoutMasterId r:id="rId85"/>
  </p:handoutMasterIdLst>
  <p:sldIdLst>
    <p:sldId id="300" r:id="rId3"/>
    <p:sldId id="301" r:id="rId4"/>
    <p:sldId id="302" r:id="rId5"/>
    <p:sldId id="303" r:id="rId6"/>
    <p:sldId id="304" r:id="rId7"/>
    <p:sldId id="305" r:id="rId8"/>
    <p:sldId id="306" r:id="rId9"/>
    <p:sldId id="340" r:id="rId10"/>
    <p:sldId id="341" r:id="rId11"/>
    <p:sldId id="342" r:id="rId12"/>
    <p:sldId id="307" r:id="rId13"/>
    <p:sldId id="343" r:id="rId14"/>
    <p:sldId id="344" r:id="rId15"/>
    <p:sldId id="345" r:id="rId16"/>
    <p:sldId id="308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09" r:id="rId26"/>
    <p:sldId id="354" r:id="rId27"/>
    <p:sldId id="355" r:id="rId28"/>
    <p:sldId id="356" r:id="rId29"/>
    <p:sldId id="357" r:id="rId30"/>
    <p:sldId id="310" r:id="rId31"/>
    <p:sldId id="311" r:id="rId32"/>
    <p:sldId id="312" r:id="rId33"/>
    <p:sldId id="358" r:id="rId34"/>
    <p:sldId id="359" r:id="rId35"/>
    <p:sldId id="360" r:id="rId36"/>
    <p:sldId id="361" r:id="rId37"/>
    <p:sldId id="362" r:id="rId38"/>
    <p:sldId id="313" r:id="rId39"/>
    <p:sldId id="363" r:id="rId40"/>
    <p:sldId id="364" r:id="rId41"/>
    <p:sldId id="314" r:id="rId42"/>
    <p:sldId id="315" r:id="rId43"/>
    <p:sldId id="36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76" r:id="rId70"/>
    <p:sldId id="377" r:id="rId71"/>
    <p:sldId id="378" r:id="rId72"/>
    <p:sldId id="379" r:id="rId73"/>
    <p:sldId id="331" r:id="rId74"/>
    <p:sldId id="332" r:id="rId75"/>
    <p:sldId id="333" r:id="rId76"/>
    <p:sldId id="334" r:id="rId77"/>
    <p:sldId id="380" r:id="rId78"/>
    <p:sldId id="335" r:id="rId79"/>
    <p:sldId id="336" r:id="rId80"/>
    <p:sldId id="337" r:id="rId81"/>
    <p:sldId id="338" r:id="rId82"/>
    <p:sldId id="339" r:id="rId83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D6926B"/>
    <a:srgbClr val="1F1F1F"/>
    <a:srgbClr val="FF6600"/>
    <a:srgbClr val="000000"/>
    <a:srgbClr val="0066FF"/>
    <a:srgbClr val="FFCCCC"/>
    <a:srgbClr val="FF99CC"/>
    <a:srgbClr val="CC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4660"/>
  </p:normalViewPr>
  <p:slideViewPr>
    <p:cSldViewPr snapToGrid="0">
      <p:cViewPr varScale="1">
        <p:scale>
          <a:sx n="55" d="100"/>
          <a:sy n="55" d="100"/>
        </p:scale>
        <p:origin x="835" y="43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8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6074-3ABC-45E1-B916-FEC97060DD13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DD687-6233-47B9-B4B4-25AECA706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9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09915-3BD3-4C61-BDA5-20689B9856F8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29B96-90C9-4C4A-9463-7040911B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9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73300" y="3302000"/>
            <a:ext cx="13728700" cy="358619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2000"/>
              </a:lnSpc>
              <a:defRPr sz="15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86000" y="7019632"/>
            <a:ext cx="13716000" cy="6130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Author or subtitle here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260600" y="7511113"/>
            <a:ext cx="13716000" cy="37991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2286000" y="6856652"/>
            <a:ext cx="13716000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9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86224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39052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839053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831956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839053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5239977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092805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5092806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5085709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5092806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9500079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9352907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9352908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9345811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9352908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>
            <a:off x="13753832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606660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13606661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13599564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32" name="直線コネクタ 31"/>
          <p:cNvCxnSpPr/>
          <p:nvPr userDrawn="1"/>
        </p:nvCxnSpPr>
        <p:spPr>
          <a:xfrm>
            <a:off x="13606661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8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610338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463166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167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6070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1463167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7286491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7139319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39320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7132223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7139320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969740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22568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822569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815472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2822569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1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11624" y="2105047"/>
            <a:ext cx="5037261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4527" y="2791870"/>
            <a:ext cx="5046330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11624" y="2693323"/>
            <a:ext cx="5037261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587777" y="2105047"/>
            <a:ext cx="5037261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580680" y="2791870"/>
            <a:ext cx="5046330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6587777" y="2693323"/>
            <a:ext cx="5037261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71026" y="2105047"/>
            <a:ext cx="5037261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63929" y="2791870"/>
            <a:ext cx="5046330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2271026" y="2693323"/>
            <a:ext cx="5037261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646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11624" y="2105047"/>
            <a:ext cx="7427242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4527" y="2791870"/>
            <a:ext cx="7440614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11624" y="2693323"/>
            <a:ext cx="7427242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9133967" y="2105047"/>
            <a:ext cx="7427242" cy="635549"/>
          </a:xfrm>
          <a:prstGeom prst="rect">
            <a:avLst/>
          </a:prstGeom>
        </p:spPr>
        <p:txBody>
          <a:bodyPr anchor="b"/>
          <a:lstStyle>
            <a:lvl1pPr marL="0" marR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126870" y="2791870"/>
            <a:ext cx="7440614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133967" y="2693323"/>
            <a:ext cx="7427242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166" y="5994876"/>
            <a:ext cx="6893572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6069" y="6681699"/>
            <a:ext cx="6905983" cy="25344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1463166" y="6583152"/>
            <a:ext cx="6893572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9685509" y="5994876"/>
            <a:ext cx="6893572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678412" y="6681699"/>
            <a:ext cx="6905983" cy="25344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685509" y="6583152"/>
            <a:ext cx="6893572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610338" y="2094204"/>
            <a:ext cx="6746400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16:9</a:t>
            </a: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166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9825584" y="2095656"/>
            <a:ext cx="6746400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16:9</a:t>
            </a:r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678412" y="2095656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9271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61675"/>
            <a:ext cx="18289652" cy="457241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322834"/>
            <a:ext cx="6481482" cy="635549"/>
          </a:xfrm>
          <a:prstGeom prst="rect">
            <a:avLst/>
          </a:prstGeom>
        </p:spPr>
        <p:txBody>
          <a:bodyPr anchor="b"/>
          <a:lstStyle>
            <a:lvl1pPr algn="r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618515" y="6322834"/>
            <a:ext cx="11088914" cy="306790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-2" y="6958383"/>
            <a:ext cx="6481483" cy="1473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802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167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6070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1463167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39320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7132223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7139320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822569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815472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2822569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1463675" y="1927449"/>
            <a:ext cx="3965349" cy="39653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7115786" y="1927449"/>
            <a:ext cx="3965349" cy="3965348"/>
          </a:xfrm>
          <a:prstGeom prst="rect">
            <a:avLst/>
          </a:prstGeom>
        </p:spPr>
        <p:txBody>
          <a:bodyPr/>
          <a:lstStyle>
            <a:lvl1pPr marL="0" marR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12822569" y="1924689"/>
            <a:ext cx="3965349" cy="3965348"/>
          </a:xfrm>
          <a:prstGeom prst="rect">
            <a:avLst/>
          </a:prstGeom>
        </p:spPr>
        <p:txBody>
          <a:bodyPr/>
          <a:lstStyle>
            <a:lvl1pPr marL="0" marR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6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067502" y="2862602"/>
            <a:ext cx="831884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60404" y="3549425"/>
            <a:ext cx="8333821" cy="454184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067502" y="3450878"/>
            <a:ext cx="831884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796950" y="2862602"/>
            <a:ext cx="8127999" cy="52286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</p:spTree>
    <p:extLst>
      <p:ext uri="{BB962C8B-B14F-4D97-AF65-F5344CB8AC3E}">
        <p14:creationId xmlns:p14="http://schemas.microsoft.com/office/powerpoint/2010/main" val="41769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0" y="6203398"/>
            <a:ext cx="13703862" cy="17459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Subtitle Here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559862" y="7911791"/>
            <a:ext cx="13716000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4572000" y="7829045"/>
            <a:ext cx="13716000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2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Sing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32115" y="3614057"/>
            <a:ext cx="15748000" cy="278674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8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32115" y="6110512"/>
            <a:ext cx="13716000" cy="101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3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32115" y="2148114"/>
            <a:ext cx="15748000" cy="493485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5000"/>
              </a:lnSpc>
              <a:defRPr sz="18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32115" y="6792683"/>
            <a:ext cx="13716000" cy="101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0508342" y="0"/>
            <a:ext cx="7779657" cy="10287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90286" y="580571"/>
            <a:ext cx="9898743" cy="92310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3000"/>
              </a:lnSpc>
              <a:defRPr sz="16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0769598" y="580571"/>
            <a:ext cx="7024915" cy="92310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4000"/>
              </a:lnSpc>
              <a:buNone/>
              <a:defRPr sz="6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</a:p>
          <a:p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37200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3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-309282" y="4894169"/>
            <a:ext cx="6790764" cy="928687"/>
          </a:xfrm>
          <a:prstGeom prst="rect">
            <a:avLst/>
          </a:prstGeom>
        </p:spPr>
        <p:txBody>
          <a:bodyPr/>
          <a:lstStyle>
            <a:lvl1pPr algn="r">
              <a:defRPr sz="8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-1" y="5876924"/>
            <a:ext cx="6481483" cy="1473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7085" y="2635625"/>
            <a:ext cx="11024504" cy="577530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750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27100" y="2430380"/>
            <a:ext cx="5979026" cy="5980546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+mn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26141" y="2430380"/>
            <a:ext cx="236007" cy="59805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07085" y="2430380"/>
            <a:ext cx="1102450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7085" y="3119717"/>
            <a:ext cx="11024504" cy="529120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7131895" y="3012141"/>
            <a:ext cx="1099969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38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2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27100" y="2430380"/>
            <a:ext cx="5979026" cy="598054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26141" y="2430380"/>
            <a:ext cx="236007" cy="59805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07085" y="2430380"/>
            <a:ext cx="1102450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Caption1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7085" y="3119717"/>
            <a:ext cx="11024504" cy="210116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7131895" y="3012141"/>
            <a:ext cx="1099969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7107085" y="5478616"/>
            <a:ext cx="1102450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Caption2 Here</a:t>
            </a:r>
            <a:endParaRPr lang="ja-JP" altLang="en-US" dirty="0"/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07085" y="6167953"/>
            <a:ext cx="11024504" cy="210116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7131895" y="6060377"/>
            <a:ext cx="1099969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54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63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7" r:id="rId3"/>
    <p:sldLayoutId id="2147483668" r:id="rId4"/>
    <p:sldLayoutId id="2147483669" r:id="rId5"/>
  </p:sldLayoutIdLst>
  <p:hf sldNum="0"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Char char=""/>
        <a:defRPr sz="27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1pPr>
      <a:lvl2pPr marL="685800" indent="-342900" algn="l" defTabSz="13716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2pPr>
      <a:lvl3pPr marL="109728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3pPr>
      <a:lvl4pPr marL="150876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4pPr>
      <a:lvl5pPr marL="192024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9721516"/>
            <a:ext cx="18288000" cy="565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18168" y="9721516"/>
            <a:ext cx="5269832" cy="56548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8288000" cy="1462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" y="0"/>
            <a:ext cx="388418" cy="146263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3"/>
          </p:nvPr>
        </p:nvSpPr>
        <p:spPr>
          <a:xfrm>
            <a:off x="12115800" y="972151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>
                    <a:lumMod val="95000"/>
                  </a:schemeClr>
                </a:solidFill>
                <a:latin typeface="Bebas Neue Bold" panose="020B0606020202050201" pitchFamily="34" charset="0"/>
              </a:defRPr>
            </a:lvl1pPr>
          </a:lstStyle>
          <a:p>
            <a:r>
              <a:rPr lang="en-US"/>
              <a:t>Time and Attendance</a:t>
            </a:r>
            <a:endParaRPr 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4"/>
          </p:nvPr>
        </p:nvSpPr>
        <p:spPr>
          <a:xfrm>
            <a:off x="14173200" y="0"/>
            <a:ext cx="4114800" cy="1613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0">
                <a:solidFill>
                  <a:schemeClr val="tx1">
                    <a:lumMod val="65000"/>
                    <a:lumOff val="35000"/>
                  </a:schemeClr>
                </a:solidFill>
                <a:latin typeface="Bebas Neue Bold" panose="020B0606020202050201" pitchFamily="34" charset="0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5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76" r:id="rId8"/>
    <p:sldLayoutId id="2147483677" r:id="rId9"/>
    <p:sldLayoutId id="2147483670" r:id="rId10"/>
    <p:sldLayoutId id="2147483674" r:id="rId11"/>
    <p:sldLayoutId id="2147483675" r:id="rId12"/>
  </p:sldLayoutIdLst>
  <p:hf sldNum="0"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bg1">
              <a:lumMod val="95000"/>
            </a:schemeClr>
          </a:solidFill>
          <a:latin typeface="Bebas Neue Bold" panose="020B0606020202050201" pitchFamily="34" charset="0"/>
          <a:ea typeface="A-OTF Shin Go Pro L" panose="020B0300000000000000" pitchFamily="34" charset="-128"/>
          <a:cs typeface="+mj-cs"/>
        </a:defRPr>
      </a:lvl1pPr>
    </p:titleStyle>
    <p:bodyStyle>
      <a:lvl1pPr marL="0" indent="0" algn="l" defTabSz="1371600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None/>
        <a:defRPr sz="27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1pPr>
      <a:lvl2pPr marL="685800" indent="-342900" algn="l" defTabSz="13716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2pPr>
      <a:lvl3pPr marL="109728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3pPr>
      <a:lvl4pPr marL="150876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4pPr>
      <a:lvl5pPr marL="192024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8636-9983-629C-2A29-58E7E36B1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38115A8-8CE1-AC6D-15A8-B72756F7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1.Python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の特徴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ED64949-BF31-4068-82F3-927498FD1A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A104334-237E-54F9-7C51-F0D0177E2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505977"/>
            <a:ext cx="17445773" cy="6091201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7FABEE1E-0F0B-18A8-42AD-A493D3381376}"/>
              </a:ext>
            </a:extLst>
          </p:cNvPr>
          <p:cNvCxnSpPr/>
          <p:nvPr/>
        </p:nvCxnSpPr>
        <p:spPr>
          <a:xfrm>
            <a:off x="13508182" y="6206836"/>
            <a:ext cx="3352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203CD82-539C-947D-0D6C-BB9F068591C1}"/>
              </a:ext>
            </a:extLst>
          </p:cNvPr>
          <p:cNvSpPr/>
          <p:nvPr/>
        </p:nvSpPr>
        <p:spPr>
          <a:xfrm>
            <a:off x="13314218" y="6416775"/>
            <a:ext cx="3962400" cy="6809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引数や変数の宣言は不要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D3CFB292-6C32-B776-3CEA-47492D79B956}"/>
              </a:ext>
            </a:extLst>
          </p:cNvPr>
          <p:cNvSpPr/>
          <p:nvPr/>
        </p:nvSpPr>
        <p:spPr>
          <a:xfrm>
            <a:off x="845126" y="5846616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92665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F8CA-0B8A-D9E2-901A-748C6088A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5CDF5D1C-E38D-700A-D23D-6DACE139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7.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文字列操作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2A52F09-E7AF-6665-BE1E-848BBDEC3A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タイトル 7">
            <a:extLst>
              <a:ext uri="{FF2B5EF4-FFF2-40B4-BE49-F238E27FC236}">
                <a16:creationId xmlns:a16="http://schemas.microsoft.com/office/drawing/2014/main" id="{0911617C-62FC-2E2F-FE4F-972073D05D15}"/>
              </a:ext>
            </a:extLst>
          </p:cNvPr>
          <p:cNvSpPr txBox="1">
            <a:spLocks/>
          </p:cNvSpPr>
          <p:nvPr/>
        </p:nvSpPr>
        <p:spPr>
          <a:xfrm>
            <a:off x="522775" y="1898945"/>
            <a:ext cx="6803649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選択肢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E: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Zen[:1000] + 'J'</a:t>
            </a:r>
            <a:endParaRPr lang="ja-JP" altLang="en-US" sz="44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1D9B49-AA27-6F8C-0A02-E7488880CFF8}"/>
              </a:ext>
            </a:extLst>
          </p:cNvPr>
          <p:cNvSpPr txBox="1"/>
          <p:nvPr/>
        </p:nvSpPr>
        <p:spPr>
          <a:xfrm>
            <a:off x="522775" y="2668961"/>
            <a:ext cx="16417637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これは、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Zen[:1000]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（これは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全体と同じ）と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'J'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という新しい文字列を結合（連結）する操作です。この操作では元の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は変更されず、新しい文字列 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</a:t>
            </a:r>
            <a:r>
              <a:rPr kumimoji="1" lang="en-US" altLang="ja-JP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SimpleIsBetterThanComplexJ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が作成されます。これも有効な操作です。</a:t>
            </a: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5A2CB8E9-F8D9-869C-43C6-24F5125A3970}"/>
              </a:ext>
            </a:extLst>
          </p:cNvPr>
          <p:cNvSpPr txBox="1">
            <a:spLocks/>
          </p:cNvSpPr>
          <p:nvPr/>
        </p:nvSpPr>
        <p:spPr>
          <a:xfrm>
            <a:off x="522775" y="5193303"/>
            <a:ext cx="2167853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まとめ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DFD91D-A68D-22D5-4A66-43B79FD8D29B}"/>
              </a:ext>
            </a:extLst>
          </p:cNvPr>
          <p:cNvSpPr txBox="1"/>
          <p:nvPr/>
        </p:nvSpPr>
        <p:spPr>
          <a:xfrm>
            <a:off x="522775" y="6186879"/>
            <a:ext cx="16042649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文字列が</a:t>
            </a:r>
            <a:r>
              <a:rPr kumimoji="1" lang="ja-JP" altLang="en-US" sz="3600" b="1" dirty="0">
                <a:solidFill>
                  <a:schemeClr val="bg1"/>
                </a:solidFill>
                <a:highlight>
                  <a:srgbClr val="FF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不変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であるという性質を理解することが重要です。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Zen[0] = 'J'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のように、文字列の</a:t>
            </a:r>
            <a:r>
              <a:rPr kumimoji="1" lang="ja-JP" altLang="en-US" sz="3600" b="1" dirty="0">
                <a:solidFill>
                  <a:schemeClr val="bg1"/>
                </a:solidFill>
                <a:highlight>
                  <a:srgbClr val="FF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一部を直接変更しようとするとエラー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Zen[:]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や 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Zen[:1000] + 'J'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のように、</a:t>
            </a:r>
            <a:r>
              <a:rPr kumimoji="1" lang="ja-JP" altLang="en-US" sz="3600" b="1" dirty="0">
                <a:solidFill>
                  <a:schemeClr val="bg1"/>
                </a:solidFill>
                <a:highlight>
                  <a:srgbClr val="FF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新しい文字列を作成する操作は可能</a:t>
            </a:r>
          </a:p>
        </p:txBody>
      </p:sp>
    </p:spTree>
    <p:extLst>
      <p:ext uri="{BB962C8B-B14F-4D97-AF65-F5344CB8AC3E}">
        <p14:creationId xmlns:p14="http://schemas.microsoft.com/office/powerpoint/2010/main" val="328661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7468-6083-47FE-A898-E9F85C31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5D2F345-E62D-7C94-70AB-FC27889F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8.while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文と変数の代入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D09A2D-C561-B94D-7E91-1B053D60B1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9234CB-8FF2-BBA4-AB37-C9A822D0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703996"/>
            <a:ext cx="17204551" cy="7821116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53C98250-F18C-21DB-2517-7270ECFE56B1}"/>
              </a:ext>
            </a:extLst>
          </p:cNvPr>
          <p:cNvSpPr/>
          <p:nvPr/>
        </p:nvSpPr>
        <p:spPr>
          <a:xfrm>
            <a:off x="870194" y="4810990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13822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D91FA-B021-CC81-DE77-B0FF28AF5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846611B4-17E9-20B3-29D3-D386DA33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8.while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文と変数の代入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E6F8242-D2D9-2373-910D-029C91CC56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650594EB-A3FC-4E3C-6147-7593AD3488AC}"/>
              </a:ext>
            </a:extLst>
          </p:cNvPr>
          <p:cNvSpPr txBox="1">
            <a:spLocks/>
          </p:cNvSpPr>
          <p:nvPr/>
        </p:nvSpPr>
        <p:spPr>
          <a:xfrm>
            <a:off x="522775" y="1722518"/>
            <a:ext cx="4646984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コードの分析</a:t>
            </a: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478972B7-7967-3BF2-2BEA-76D3B1D59D83}"/>
              </a:ext>
            </a:extLst>
          </p:cNvPr>
          <p:cNvSpPr txBox="1">
            <a:spLocks/>
          </p:cNvSpPr>
          <p:nvPr/>
        </p:nvSpPr>
        <p:spPr>
          <a:xfrm>
            <a:off x="522775" y="3262550"/>
            <a:ext cx="4646984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1.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初期化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2AA285-86E5-E7B4-09CD-65DE161AFCBD}"/>
              </a:ext>
            </a:extLst>
          </p:cNvPr>
          <p:cNvSpPr txBox="1"/>
          <p:nvPr/>
        </p:nvSpPr>
        <p:spPr>
          <a:xfrm>
            <a:off x="522775" y="4069205"/>
            <a:ext cx="2901756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a, b = 0, 1</a:t>
            </a:r>
            <a:endParaRPr kumimoji="1" lang="ja-JP" altLang="en-US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5047C88-25E1-8CA4-B5D6-1461D7DA2B4A}"/>
              </a:ext>
            </a:extLst>
          </p:cNvPr>
          <p:cNvSpPr txBox="1"/>
          <p:nvPr/>
        </p:nvSpPr>
        <p:spPr>
          <a:xfrm>
            <a:off x="3757041" y="4157989"/>
            <a:ext cx="123639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まず、変数 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 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 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0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、変数 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 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 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 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が代入されます。</a:t>
            </a:r>
          </a:p>
        </p:txBody>
      </p:sp>
      <p:sp>
        <p:nvSpPr>
          <p:cNvPr id="11" name="タイトル 7">
            <a:extLst>
              <a:ext uri="{FF2B5EF4-FFF2-40B4-BE49-F238E27FC236}">
                <a16:creationId xmlns:a16="http://schemas.microsoft.com/office/drawing/2014/main" id="{29A8E4A5-C3B8-2C4A-9847-502346B9F414}"/>
              </a:ext>
            </a:extLst>
          </p:cNvPr>
          <p:cNvSpPr txBox="1">
            <a:spLocks/>
          </p:cNvSpPr>
          <p:nvPr/>
        </p:nvSpPr>
        <p:spPr>
          <a:xfrm>
            <a:off x="522775" y="6544123"/>
            <a:ext cx="6710140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 while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ループの開始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94A6086-752A-E30A-5AD9-636B9B994BFA}"/>
              </a:ext>
            </a:extLst>
          </p:cNvPr>
          <p:cNvSpPr txBox="1"/>
          <p:nvPr/>
        </p:nvSpPr>
        <p:spPr>
          <a:xfrm>
            <a:off x="522775" y="7314139"/>
            <a:ext cx="4094116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while b &lt; 10:</a:t>
            </a:r>
            <a:endParaRPr kumimoji="1" lang="ja-JP" altLang="en-US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10587A4-4180-C075-8289-6C3B10BF5C88}"/>
              </a:ext>
            </a:extLst>
          </p:cNvPr>
          <p:cNvSpPr txBox="1"/>
          <p:nvPr/>
        </p:nvSpPr>
        <p:spPr>
          <a:xfrm>
            <a:off x="4724399" y="7242358"/>
            <a:ext cx="12363904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このループは、変数 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 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の値が 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 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未満である限り繰り返されます。</a:t>
            </a:r>
          </a:p>
        </p:txBody>
      </p:sp>
    </p:spTree>
    <p:extLst>
      <p:ext uri="{BB962C8B-B14F-4D97-AF65-F5344CB8AC3E}">
        <p14:creationId xmlns:p14="http://schemas.microsoft.com/office/powerpoint/2010/main" val="2917095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E59B0-9E63-CAB5-9ED6-0D8AB26B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27724516-81D8-D260-78CF-8BFB66BD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8.while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文と変数の代入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0BD8583-A880-A415-7CE5-5D6B1AD38B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DA12F135-B14A-9CA2-4DD2-CE267F5B239C}"/>
              </a:ext>
            </a:extLst>
          </p:cNvPr>
          <p:cNvSpPr txBox="1">
            <a:spLocks/>
          </p:cNvSpPr>
          <p:nvPr/>
        </p:nvSpPr>
        <p:spPr>
          <a:xfrm>
            <a:off x="522775" y="1553268"/>
            <a:ext cx="4646984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ループの実行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08C171-FB15-70D0-7DF3-03159B5B3BA0}"/>
              </a:ext>
            </a:extLst>
          </p:cNvPr>
          <p:cNvSpPr txBox="1"/>
          <p:nvPr/>
        </p:nvSpPr>
        <p:spPr>
          <a:xfrm>
            <a:off x="522775" y="2227329"/>
            <a:ext cx="16456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ループの中の処理を、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の値が 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以上になるまで見ていきます。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A001A414-AE91-0D84-2828-58D94AE1A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409610"/>
              </p:ext>
            </p:extLst>
          </p:nvPr>
        </p:nvGraphicFramePr>
        <p:xfrm>
          <a:off x="637309" y="2895530"/>
          <a:ext cx="17235055" cy="6804115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745673">
                  <a:extLst>
                    <a:ext uri="{9D8B030D-6E8A-4147-A177-3AD203B41FA5}">
                      <a16:colId xmlns:a16="http://schemas.microsoft.com/office/drawing/2014/main" val="3570671751"/>
                    </a:ext>
                  </a:extLst>
                </a:gridCol>
                <a:gridCol w="1939636">
                  <a:extLst>
                    <a:ext uri="{9D8B030D-6E8A-4147-A177-3AD203B41FA5}">
                      <a16:colId xmlns:a16="http://schemas.microsoft.com/office/drawing/2014/main" val="4131552118"/>
                    </a:ext>
                  </a:extLst>
                </a:gridCol>
                <a:gridCol w="4059382">
                  <a:extLst>
                    <a:ext uri="{9D8B030D-6E8A-4147-A177-3AD203B41FA5}">
                      <a16:colId xmlns:a16="http://schemas.microsoft.com/office/drawing/2014/main" val="331611949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02531874"/>
                    </a:ext>
                  </a:extLst>
                </a:gridCol>
                <a:gridCol w="5527964">
                  <a:extLst>
                    <a:ext uri="{9D8B030D-6E8A-4147-A177-3AD203B41FA5}">
                      <a16:colId xmlns:a16="http://schemas.microsoft.com/office/drawing/2014/main" val="3233538102"/>
                    </a:ext>
                  </a:extLst>
                </a:gridCol>
              </a:tblGrid>
              <a:tr h="5297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sz="2600" dirty="0"/>
                        <a:t>繰り返し回数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b </a:t>
                      </a:r>
                      <a:r>
                        <a:rPr lang="ja-JP" altLang="en-US" sz="2600" dirty="0"/>
                        <a:t>の値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while </a:t>
                      </a:r>
                      <a:r>
                        <a:rPr lang="ja-JP" altLang="en-US" sz="2600" dirty="0"/>
                        <a:t>の条件 </a:t>
                      </a:r>
                      <a:r>
                        <a:rPr lang="en-US" altLang="ja-JP" sz="2600" dirty="0"/>
                        <a:t>(</a:t>
                      </a:r>
                      <a:r>
                        <a:rPr lang="en-US" sz="2600" dirty="0"/>
                        <a:t>b &lt; 10)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print(b, end=',')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a, b = b, </a:t>
                      </a:r>
                      <a:r>
                        <a:rPr lang="en-US" sz="2600" dirty="0" err="1"/>
                        <a:t>a+b</a:t>
                      </a:r>
                      <a:r>
                        <a:rPr lang="en-US" sz="2600" dirty="0"/>
                        <a:t> </a:t>
                      </a:r>
                      <a:r>
                        <a:rPr lang="ja-JP" altLang="en-US" sz="2600" dirty="0"/>
                        <a:t>の実行結果</a:t>
                      </a:r>
                    </a:p>
                  </a:txBody>
                  <a:tcPr marL="86461" marR="86461" marT="43230" marB="43230" anchor="ctr"/>
                </a:tc>
                <a:extLst>
                  <a:ext uri="{0D108BD9-81ED-4DB2-BD59-A6C34878D82A}">
                    <a16:rowId xmlns:a16="http://schemas.microsoft.com/office/drawing/2014/main" val="320963792"/>
                  </a:ext>
                </a:extLst>
              </a:tr>
              <a:tr h="6515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600" b="1" dirty="0"/>
                        <a:t>1</a:t>
                      </a:r>
                      <a:r>
                        <a:rPr lang="ja-JP" altLang="en-US" sz="2600" b="1" dirty="0"/>
                        <a:t>回目</a:t>
                      </a:r>
                      <a:endParaRPr lang="ja-JP" altLang="en-US" sz="2600" dirty="0"/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1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True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1, </a:t>
                      </a:r>
                      <a:r>
                        <a:rPr lang="ja-JP" altLang="en-US" sz="2600" dirty="0"/>
                        <a:t>を出力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a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1 </a:t>
                      </a:r>
                      <a:r>
                        <a:rPr lang="ja-JP" altLang="en-US" sz="2600" dirty="0"/>
                        <a:t>に、</a:t>
                      </a:r>
                      <a:r>
                        <a:rPr lang="en-US" altLang="ja-JP" sz="2600" dirty="0"/>
                        <a:t>b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0+1 </a:t>
                      </a:r>
                      <a:r>
                        <a:rPr lang="ja-JP" altLang="en-US" sz="2600" dirty="0"/>
                        <a:t>で </a:t>
                      </a:r>
                      <a:r>
                        <a:rPr lang="en-US" altLang="ja-JP" sz="2600" dirty="0"/>
                        <a:t>1 </a:t>
                      </a:r>
                      <a:r>
                        <a:rPr lang="ja-JP" altLang="en-US" sz="2600" dirty="0"/>
                        <a:t>になる</a:t>
                      </a:r>
                    </a:p>
                  </a:txBody>
                  <a:tcPr marL="86461" marR="86461" marT="43230" marB="43230" anchor="ctr"/>
                </a:tc>
                <a:extLst>
                  <a:ext uri="{0D108BD9-81ED-4DB2-BD59-A6C34878D82A}">
                    <a16:rowId xmlns:a16="http://schemas.microsoft.com/office/drawing/2014/main" val="370397017"/>
                  </a:ext>
                </a:extLst>
              </a:tr>
              <a:tr h="878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600" b="1" dirty="0"/>
                        <a:t>2</a:t>
                      </a:r>
                      <a:r>
                        <a:rPr lang="ja-JP" altLang="en-US" sz="2600" b="1" dirty="0"/>
                        <a:t>回目</a:t>
                      </a:r>
                      <a:endParaRPr lang="ja-JP" altLang="en-US" sz="2600" dirty="0"/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1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True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1, </a:t>
                      </a:r>
                      <a:r>
                        <a:rPr lang="ja-JP" altLang="en-US" sz="2600" dirty="0"/>
                        <a:t>を出力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a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1 </a:t>
                      </a:r>
                      <a:r>
                        <a:rPr lang="ja-JP" altLang="en-US" sz="2600" dirty="0"/>
                        <a:t>に、</a:t>
                      </a:r>
                      <a:r>
                        <a:rPr lang="en-US" altLang="ja-JP" sz="2600" dirty="0"/>
                        <a:t>b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1+1 </a:t>
                      </a:r>
                      <a:r>
                        <a:rPr lang="ja-JP" altLang="en-US" sz="2600" dirty="0"/>
                        <a:t>で </a:t>
                      </a:r>
                      <a:r>
                        <a:rPr lang="en-US" altLang="ja-JP" sz="2600" dirty="0"/>
                        <a:t>2 </a:t>
                      </a:r>
                      <a:r>
                        <a:rPr lang="ja-JP" altLang="en-US" sz="2600" dirty="0"/>
                        <a:t>になる</a:t>
                      </a:r>
                    </a:p>
                  </a:txBody>
                  <a:tcPr marL="86461" marR="86461" marT="43230" marB="43230" anchor="ctr"/>
                </a:tc>
                <a:extLst>
                  <a:ext uri="{0D108BD9-81ED-4DB2-BD59-A6C34878D82A}">
                    <a16:rowId xmlns:a16="http://schemas.microsoft.com/office/drawing/2014/main" val="4131221513"/>
                  </a:ext>
                </a:extLst>
              </a:tr>
              <a:tr h="878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600" b="1" dirty="0"/>
                        <a:t>3</a:t>
                      </a:r>
                      <a:r>
                        <a:rPr lang="ja-JP" altLang="en-US" sz="2600" b="1" dirty="0"/>
                        <a:t>回目</a:t>
                      </a:r>
                      <a:endParaRPr lang="ja-JP" altLang="en-US" sz="2600" dirty="0"/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/>
                        <a:t>2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True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2, </a:t>
                      </a:r>
                      <a:r>
                        <a:rPr lang="ja-JP" altLang="en-US" sz="2600" dirty="0"/>
                        <a:t>を出力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a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2 </a:t>
                      </a:r>
                      <a:r>
                        <a:rPr lang="ja-JP" altLang="en-US" sz="2600" dirty="0"/>
                        <a:t>に、</a:t>
                      </a:r>
                      <a:r>
                        <a:rPr lang="en-US" altLang="ja-JP" sz="2600" dirty="0"/>
                        <a:t>b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1+2 </a:t>
                      </a:r>
                      <a:r>
                        <a:rPr lang="ja-JP" altLang="en-US" sz="2600" dirty="0"/>
                        <a:t>で </a:t>
                      </a:r>
                      <a:r>
                        <a:rPr lang="en-US" altLang="ja-JP" sz="2600" dirty="0"/>
                        <a:t>3 </a:t>
                      </a:r>
                      <a:r>
                        <a:rPr lang="ja-JP" altLang="en-US" sz="2600" dirty="0"/>
                        <a:t>になる</a:t>
                      </a:r>
                    </a:p>
                  </a:txBody>
                  <a:tcPr marL="86461" marR="86461" marT="43230" marB="43230" anchor="ctr"/>
                </a:tc>
                <a:extLst>
                  <a:ext uri="{0D108BD9-81ED-4DB2-BD59-A6C34878D82A}">
                    <a16:rowId xmlns:a16="http://schemas.microsoft.com/office/drawing/2014/main" val="3485415567"/>
                  </a:ext>
                </a:extLst>
              </a:tr>
              <a:tr h="878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600" b="1" dirty="0"/>
                        <a:t>4</a:t>
                      </a:r>
                      <a:r>
                        <a:rPr lang="ja-JP" altLang="en-US" sz="2600" b="1" dirty="0"/>
                        <a:t>回目</a:t>
                      </a:r>
                      <a:endParaRPr lang="ja-JP" altLang="en-US" sz="2600" dirty="0"/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3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True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3, </a:t>
                      </a:r>
                      <a:r>
                        <a:rPr lang="ja-JP" altLang="en-US" sz="2600" dirty="0"/>
                        <a:t>を出力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a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3 </a:t>
                      </a:r>
                      <a:r>
                        <a:rPr lang="ja-JP" altLang="en-US" sz="2600" dirty="0"/>
                        <a:t>に、</a:t>
                      </a:r>
                      <a:r>
                        <a:rPr lang="en-US" altLang="ja-JP" sz="2600" dirty="0"/>
                        <a:t>b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2+3 </a:t>
                      </a:r>
                      <a:r>
                        <a:rPr lang="ja-JP" altLang="en-US" sz="2600" dirty="0"/>
                        <a:t>で </a:t>
                      </a:r>
                      <a:r>
                        <a:rPr lang="en-US" altLang="ja-JP" sz="2600" dirty="0"/>
                        <a:t>5 </a:t>
                      </a:r>
                      <a:r>
                        <a:rPr lang="ja-JP" altLang="en-US" sz="2600" dirty="0"/>
                        <a:t>になる</a:t>
                      </a:r>
                    </a:p>
                  </a:txBody>
                  <a:tcPr marL="86461" marR="86461" marT="43230" marB="43230" anchor="ctr"/>
                </a:tc>
                <a:extLst>
                  <a:ext uri="{0D108BD9-81ED-4DB2-BD59-A6C34878D82A}">
                    <a16:rowId xmlns:a16="http://schemas.microsoft.com/office/drawing/2014/main" val="3467129157"/>
                  </a:ext>
                </a:extLst>
              </a:tr>
              <a:tr h="878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600" b="1" dirty="0"/>
                        <a:t>5</a:t>
                      </a:r>
                      <a:r>
                        <a:rPr lang="ja-JP" altLang="en-US" sz="2600" b="1" dirty="0"/>
                        <a:t>回目</a:t>
                      </a:r>
                      <a:endParaRPr lang="ja-JP" altLang="en-US" sz="2600" dirty="0"/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5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True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5, </a:t>
                      </a:r>
                      <a:r>
                        <a:rPr lang="ja-JP" altLang="en-US" sz="2600" dirty="0"/>
                        <a:t>を出力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a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5 </a:t>
                      </a:r>
                      <a:r>
                        <a:rPr lang="ja-JP" altLang="en-US" sz="2600" dirty="0"/>
                        <a:t>に、</a:t>
                      </a:r>
                      <a:r>
                        <a:rPr lang="en-US" altLang="ja-JP" sz="2600" dirty="0"/>
                        <a:t>b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3+5 </a:t>
                      </a:r>
                      <a:r>
                        <a:rPr lang="ja-JP" altLang="en-US" sz="2600" dirty="0"/>
                        <a:t>で </a:t>
                      </a:r>
                      <a:r>
                        <a:rPr lang="en-US" altLang="ja-JP" sz="2600" dirty="0"/>
                        <a:t>8 </a:t>
                      </a:r>
                      <a:r>
                        <a:rPr lang="ja-JP" altLang="en-US" sz="2600" dirty="0"/>
                        <a:t>になる</a:t>
                      </a:r>
                    </a:p>
                  </a:txBody>
                  <a:tcPr marL="86461" marR="86461" marT="43230" marB="43230" anchor="ctr"/>
                </a:tc>
                <a:extLst>
                  <a:ext uri="{0D108BD9-81ED-4DB2-BD59-A6C34878D82A}">
                    <a16:rowId xmlns:a16="http://schemas.microsoft.com/office/drawing/2014/main" val="2157235415"/>
                  </a:ext>
                </a:extLst>
              </a:tr>
              <a:tr h="878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600" b="1"/>
                        <a:t>6</a:t>
                      </a:r>
                      <a:r>
                        <a:rPr lang="ja-JP" altLang="en-US" sz="2600" b="1"/>
                        <a:t>回目</a:t>
                      </a:r>
                      <a:endParaRPr lang="ja-JP" altLang="en-US" sz="2600"/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8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True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8, </a:t>
                      </a:r>
                      <a:r>
                        <a:rPr lang="ja-JP" altLang="en-US" sz="2600" dirty="0"/>
                        <a:t>を出力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a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8 </a:t>
                      </a:r>
                      <a:r>
                        <a:rPr lang="ja-JP" altLang="en-US" sz="2600" dirty="0"/>
                        <a:t>に、</a:t>
                      </a:r>
                      <a:r>
                        <a:rPr lang="en-US" altLang="ja-JP" sz="2600" dirty="0"/>
                        <a:t>b </a:t>
                      </a:r>
                      <a:r>
                        <a:rPr lang="ja-JP" altLang="en-US" sz="2600" dirty="0"/>
                        <a:t>は </a:t>
                      </a:r>
                      <a:r>
                        <a:rPr lang="en-US" altLang="ja-JP" sz="2600" dirty="0"/>
                        <a:t>5+8 </a:t>
                      </a:r>
                      <a:r>
                        <a:rPr lang="ja-JP" altLang="en-US" sz="2600" dirty="0"/>
                        <a:t>で </a:t>
                      </a:r>
                      <a:r>
                        <a:rPr lang="en-US" altLang="ja-JP" sz="2600" dirty="0"/>
                        <a:t>13 </a:t>
                      </a:r>
                      <a:r>
                        <a:rPr lang="ja-JP" altLang="en-US" sz="2600" dirty="0"/>
                        <a:t>になる</a:t>
                      </a:r>
                    </a:p>
                  </a:txBody>
                  <a:tcPr marL="86461" marR="86461" marT="43230" marB="43230" anchor="ctr"/>
                </a:tc>
                <a:extLst>
                  <a:ext uri="{0D108BD9-81ED-4DB2-BD59-A6C34878D82A}">
                    <a16:rowId xmlns:a16="http://schemas.microsoft.com/office/drawing/2014/main" val="2272302156"/>
                  </a:ext>
                </a:extLst>
              </a:tr>
              <a:tr h="878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600" b="1"/>
                        <a:t>7</a:t>
                      </a:r>
                      <a:r>
                        <a:rPr lang="ja-JP" altLang="en-US" sz="2600" b="1"/>
                        <a:t>回目</a:t>
                      </a:r>
                      <a:endParaRPr lang="ja-JP" altLang="en-US" sz="2600"/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13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600" dirty="0"/>
                        <a:t>False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sz="2600" dirty="0"/>
                        <a:t>ループを終了</a:t>
                      </a:r>
                    </a:p>
                  </a:txBody>
                  <a:tcPr marL="86461" marR="86461" marT="43230" marB="4323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600" dirty="0"/>
                        <a:t>-</a:t>
                      </a:r>
                    </a:p>
                  </a:txBody>
                  <a:tcPr marL="86461" marR="86461" marT="43230" marB="43230" anchor="ctr"/>
                </a:tc>
                <a:extLst>
                  <a:ext uri="{0D108BD9-81ED-4DB2-BD59-A6C34878D82A}">
                    <a16:rowId xmlns:a16="http://schemas.microsoft.com/office/drawing/2014/main" val="360301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11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077E5-E5F6-6EF1-E367-EE1DDA68D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7EF8F01-23A8-A391-A506-4299E14E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8.while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文と変数の代入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FC22029-408E-A0C9-92F1-5C4260D4DE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21198245-6977-E6A2-8121-B066742A8FAE}"/>
              </a:ext>
            </a:extLst>
          </p:cNvPr>
          <p:cNvSpPr txBox="1">
            <a:spLocks/>
          </p:cNvSpPr>
          <p:nvPr/>
        </p:nvSpPr>
        <p:spPr>
          <a:xfrm>
            <a:off x="522775" y="1648748"/>
            <a:ext cx="7484014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ループの終了と出力結果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A2A5B3-B56D-4DEF-C11B-C048566E438F}"/>
              </a:ext>
            </a:extLst>
          </p:cNvPr>
          <p:cNvSpPr txBox="1"/>
          <p:nvPr/>
        </p:nvSpPr>
        <p:spPr>
          <a:xfrm>
            <a:off x="522775" y="2418764"/>
            <a:ext cx="17224898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 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の値が 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13 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になった時点で、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while b &lt; 10 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の条件が満たされなく</a:t>
            </a:r>
            <a:endParaRPr kumimoji="1" lang="en-US" altLang="ja-JP" sz="44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なり、ループは終了します。</a:t>
            </a:r>
          </a:p>
          <a:p>
            <a:endParaRPr kumimoji="1" lang="ja-JP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これまでの出力結果をまとめると、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1,1,2,3,5,8, 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となります。。</a:t>
            </a:r>
          </a:p>
        </p:txBody>
      </p:sp>
      <p:sp>
        <p:nvSpPr>
          <p:cNvPr id="11" name="タイトル 7">
            <a:extLst>
              <a:ext uri="{FF2B5EF4-FFF2-40B4-BE49-F238E27FC236}">
                <a16:creationId xmlns:a16="http://schemas.microsoft.com/office/drawing/2014/main" id="{9F2190DB-A9B8-5A6E-2194-35BB843E2335}"/>
              </a:ext>
            </a:extLst>
          </p:cNvPr>
          <p:cNvSpPr txBox="1">
            <a:spLocks/>
          </p:cNvSpPr>
          <p:nvPr/>
        </p:nvSpPr>
        <p:spPr>
          <a:xfrm>
            <a:off x="522775" y="5750010"/>
            <a:ext cx="6710140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まとめ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F3155D-3093-D244-F2EA-95125E8AF405}"/>
              </a:ext>
            </a:extLst>
          </p:cNvPr>
          <p:cNvSpPr txBox="1"/>
          <p:nvPr/>
        </p:nvSpPr>
        <p:spPr>
          <a:xfrm>
            <a:off x="522775" y="6520026"/>
            <a:ext cx="17114061" cy="281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print(b, end=',')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は、通常改行される 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関数の末尾をカンマに変えることで、次の出力が同じ行に続くように指定しています。</a:t>
            </a:r>
          </a:p>
          <a:p>
            <a:endParaRPr kumimoji="1" lang="ja-JP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a, b = b, </a:t>
            </a:r>
            <a:r>
              <a:rPr kumimoji="1" lang="en-US" altLang="ja-JP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a+b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という書き方は、タプル代入と呼ばれるもので、右辺の計算がすべて完了してから、左辺の変数に代入されます。これにより、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の元の値を使って </a:t>
            </a:r>
            <a:r>
              <a:rPr kumimoji="1" lang="en-US" altLang="ja-JP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a+b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が計算されます。</a:t>
            </a:r>
          </a:p>
        </p:txBody>
      </p:sp>
    </p:spTree>
    <p:extLst>
      <p:ext uri="{BB962C8B-B14F-4D97-AF65-F5344CB8AC3E}">
        <p14:creationId xmlns:p14="http://schemas.microsoft.com/office/powerpoint/2010/main" val="173992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95C9-E3E1-0FFC-20A7-32473843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F54D04E-D369-EC3D-43D4-A31800A4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2003B4B-3F1A-CFD2-2B76-7A208D4759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4B7924F-9C51-0B2B-7C98-3341A1DD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66" y="1519346"/>
            <a:ext cx="17137867" cy="820217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3770B675-6A03-A65F-398F-55897A61DAA0}"/>
              </a:ext>
            </a:extLst>
          </p:cNvPr>
          <p:cNvSpPr/>
          <p:nvPr/>
        </p:nvSpPr>
        <p:spPr>
          <a:xfrm>
            <a:off x="727467" y="8025245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8898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5D9A2-04A2-9180-4E42-377931B3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FE3FC747-B50D-21FF-C946-1B9CA9634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609C3A4-D4AE-7DED-6348-21296DF5CF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BCC17CDC-7CF2-D5C9-2518-2A5D0322DD32}"/>
              </a:ext>
            </a:extLst>
          </p:cNvPr>
          <p:cNvSpPr txBox="1">
            <a:spLocks/>
          </p:cNvSpPr>
          <p:nvPr/>
        </p:nvSpPr>
        <p:spPr>
          <a:xfrm>
            <a:off x="522775" y="1638550"/>
            <a:ext cx="4646984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コードの分析</a:t>
            </a: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913EA0D6-EA0B-9FFA-CA40-4F1975D6DC4E}"/>
              </a:ext>
            </a:extLst>
          </p:cNvPr>
          <p:cNvSpPr txBox="1">
            <a:spLocks/>
          </p:cNvSpPr>
          <p:nvPr/>
        </p:nvSpPr>
        <p:spPr>
          <a:xfrm>
            <a:off x="522775" y="2733138"/>
            <a:ext cx="4646984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1.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リストの初期化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AFBE5C-3310-FCEE-5B6D-8C22F9DE64A7}"/>
              </a:ext>
            </a:extLst>
          </p:cNvPr>
          <p:cNvSpPr txBox="1"/>
          <p:nvPr/>
        </p:nvSpPr>
        <p:spPr>
          <a:xfrm>
            <a:off x="522775" y="3539793"/>
            <a:ext cx="8303299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colors = ['red', 'green', 'blue']</a:t>
            </a:r>
            <a:endParaRPr kumimoji="1" lang="ja-JP" altLang="en-US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80CE2F-9783-F645-C829-A734C6261FC8}"/>
              </a:ext>
            </a:extLst>
          </p:cNvPr>
          <p:cNvSpPr txBox="1"/>
          <p:nvPr/>
        </p:nvSpPr>
        <p:spPr>
          <a:xfrm>
            <a:off x="9047017" y="3118146"/>
            <a:ext cx="883920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まず、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colors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というリストが作成され、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'red', 'green', 'blue'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つの要素が格納されます。</a:t>
            </a:r>
          </a:p>
        </p:txBody>
      </p:sp>
      <p:sp>
        <p:nvSpPr>
          <p:cNvPr id="10" name="タイトル 7">
            <a:extLst>
              <a:ext uri="{FF2B5EF4-FFF2-40B4-BE49-F238E27FC236}">
                <a16:creationId xmlns:a16="http://schemas.microsoft.com/office/drawing/2014/main" id="{BCE27280-FAA3-2263-258F-A9FB75F7F99C}"/>
              </a:ext>
            </a:extLst>
          </p:cNvPr>
          <p:cNvSpPr txBox="1">
            <a:spLocks/>
          </p:cNvSpPr>
          <p:nvPr/>
        </p:nvSpPr>
        <p:spPr>
          <a:xfrm>
            <a:off x="522775" y="6273702"/>
            <a:ext cx="823241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リストへの要素の追加と挿入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FA76433-A4D5-F812-BD01-CE2DF0C58C5B}"/>
              </a:ext>
            </a:extLst>
          </p:cNvPr>
          <p:cNvSpPr txBox="1"/>
          <p:nvPr/>
        </p:nvSpPr>
        <p:spPr>
          <a:xfrm>
            <a:off x="522775" y="7080357"/>
            <a:ext cx="6720173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colors.append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('yellow')</a:t>
            </a:r>
            <a:endParaRPr kumimoji="1" lang="ja-JP" altLang="en-US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45D9317-4D33-2F16-9501-886B3593E5F8}"/>
              </a:ext>
            </a:extLst>
          </p:cNvPr>
          <p:cNvSpPr txBox="1"/>
          <p:nvPr/>
        </p:nvSpPr>
        <p:spPr>
          <a:xfrm>
            <a:off x="9047017" y="6387860"/>
            <a:ext cx="883920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append()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メソッドは、リストの末尾に新しい要素を追加します。</a:t>
            </a: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リストは 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['red', 'green', 'blue', 'yellow']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249697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0472-74A5-18FA-17B5-D35EC548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5EE4AC32-CED0-5A17-0E4D-180949C3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49347E4-AB94-523A-4F9C-B9B8EA60F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1E903F9F-4A2C-1FE5-3537-CA5AAE72FE87}"/>
              </a:ext>
            </a:extLst>
          </p:cNvPr>
          <p:cNvSpPr txBox="1">
            <a:spLocks/>
          </p:cNvSpPr>
          <p:nvPr/>
        </p:nvSpPr>
        <p:spPr>
          <a:xfrm>
            <a:off x="522774" y="1755605"/>
            <a:ext cx="823241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リストへの要素の追加と挿入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F67CF5-9126-92B8-DAC8-8F492CA217E8}"/>
              </a:ext>
            </a:extLst>
          </p:cNvPr>
          <p:cNvSpPr txBox="1"/>
          <p:nvPr/>
        </p:nvSpPr>
        <p:spPr>
          <a:xfrm>
            <a:off x="522775" y="2562260"/>
            <a:ext cx="6736139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colors.insert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(0,'purple')</a:t>
            </a:r>
            <a:endParaRPr kumimoji="1" lang="ja-JP" altLang="en-US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30C2BD-CF33-03C7-2FD7-D73494E74DB2}"/>
              </a:ext>
            </a:extLst>
          </p:cNvPr>
          <p:cNvSpPr txBox="1"/>
          <p:nvPr/>
        </p:nvSpPr>
        <p:spPr>
          <a:xfrm>
            <a:off x="522775" y="3624090"/>
            <a:ext cx="17363444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insert()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メソッドは、第一引数で指定したインデックスの位置に新しい要素を</a:t>
            </a:r>
            <a:endParaRPr kumimoji="1" lang="en-US" altLang="ja-JP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挿入します。</a:t>
            </a:r>
            <a:endParaRPr kumimoji="1" lang="en-US" altLang="ja-JP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インデックス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0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'purple'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が挿入されるので、リストは</a:t>
            </a:r>
            <a:endParaRPr kumimoji="1" lang="en-US" altLang="ja-JP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en-US" altLang="ja-JP" sz="3600" b="1" dirty="0">
                <a:solidFill>
                  <a:schemeClr val="bg1"/>
                </a:solidFill>
                <a:highlight>
                  <a:srgbClr val="00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['purple', 'red', 'green', 'blue', 'yellow’] </a:t>
            </a: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4012620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460A-7B1C-1EFE-2248-511E214A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48B4E810-CCC3-AE4C-1B6E-0D988E1C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1115AD-B974-E639-3ED0-34E3556AD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1C7ADDBC-3A3C-8ADC-8AC5-65D040A9FF06}"/>
              </a:ext>
            </a:extLst>
          </p:cNvPr>
          <p:cNvSpPr txBox="1">
            <a:spLocks/>
          </p:cNvSpPr>
          <p:nvPr/>
        </p:nvSpPr>
        <p:spPr>
          <a:xfrm>
            <a:off x="522774" y="1755605"/>
            <a:ext cx="823241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3. for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ループの実行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CD79BA-05C7-647E-FD77-89F4606E8F5E}"/>
              </a:ext>
            </a:extLst>
          </p:cNvPr>
          <p:cNvSpPr txBox="1"/>
          <p:nvPr/>
        </p:nvSpPr>
        <p:spPr>
          <a:xfrm>
            <a:off x="522775" y="2562260"/>
            <a:ext cx="6226897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for color in colors[2:]:</a:t>
            </a:r>
            <a:endParaRPr kumimoji="1" lang="ja-JP" altLang="en-US" sz="5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4AAA9EF-B511-002F-EE7F-5E0F30B0B7A1}"/>
              </a:ext>
            </a:extLst>
          </p:cNvPr>
          <p:cNvSpPr txBox="1"/>
          <p:nvPr/>
        </p:nvSpPr>
        <p:spPr>
          <a:xfrm>
            <a:off x="522775" y="3752035"/>
            <a:ext cx="17363444" cy="48013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colors[2:]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はリストのスライス操作です。インデックス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からリストの最後まで</a:t>
            </a:r>
            <a:endParaRPr kumimoji="1" lang="en-US" altLang="ja-JP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抜き出します。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変更後の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colors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リストは </a:t>
            </a:r>
            <a:r>
              <a:rPr kumimoji="1" lang="en-US" altLang="ja-JP" sz="3600" b="1" dirty="0">
                <a:solidFill>
                  <a:schemeClr val="bg1"/>
                </a:solidFill>
                <a:highlight>
                  <a:srgbClr val="00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['purple', 'red', 'green', 'blue', 'yellow']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です。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インデックス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'green'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なので、このスライスによって</a:t>
            </a:r>
            <a:endParaRPr kumimoji="1" lang="en-US" altLang="ja-JP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en-US" altLang="ja-JP" sz="3600" b="1" dirty="0">
                <a:solidFill>
                  <a:schemeClr val="bg1"/>
                </a:solidFill>
                <a:highlight>
                  <a:srgbClr val="00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['green', 'blue', 'yellow’]</a:t>
            </a:r>
          </a:p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という新しいリストが作成されます。</a:t>
            </a:r>
          </a:p>
        </p:txBody>
      </p:sp>
    </p:spTree>
    <p:extLst>
      <p:ext uri="{BB962C8B-B14F-4D97-AF65-F5344CB8AC3E}">
        <p14:creationId xmlns:p14="http://schemas.microsoft.com/office/powerpoint/2010/main" val="376296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0B16-5C85-A651-63DE-7D91CD9A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75C1C68-7EBC-32C3-9AF5-CBE4BB09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79A8AD7-EBB1-FB7C-9A59-6551FD3CD8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B8707E58-CD10-9F17-6953-7CD75DD88AF7}"/>
              </a:ext>
            </a:extLst>
          </p:cNvPr>
          <p:cNvSpPr txBox="1">
            <a:spLocks/>
          </p:cNvSpPr>
          <p:nvPr/>
        </p:nvSpPr>
        <p:spPr>
          <a:xfrm>
            <a:off x="522774" y="1755605"/>
            <a:ext cx="823241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3. for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ループの実行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9D86124-519A-9179-7B3C-7BB47AF919D4}"/>
              </a:ext>
            </a:extLst>
          </p:cNvPr>
          <p:cNvSpPr txBox="1"/>
          <p:nvPr/>
        </p:nvSpPr>
        <p:spPr>
          <a:xfrm>
            <a:off x="522775" y="2488767"/>
            <a:ext cx="17363444" cy="7232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kumimoji="1"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回目のループ</a:t>
            </a:r>
            <a:r>
              <a:rPr kumimoji="1"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 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color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 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'green'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が代入されます。</a:t>
            </a:r>
          </a:p>
          <a:p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print(color, </a:t>
            </a:r>
            <a:r>
              <a:rPr kumimoji="1" lang="en-US" altLang="ja-JP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len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(color), end = ', ')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が実行され、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'green'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とその文字数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5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が出力されます。</a:t>
            </a: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highlight>
                  <a:srgbClr val="00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出力結果</a:t>
            </a:r>
            <a:r>
              <a:rPr kumimoji="1" lang="en-US" altLang="ja-JP" sz="3200" dirty="0">
                <a:solidFill>
                  <a:schemeClr val="bg1"/>
                </a:solidFill>
                <a:highlight>
                  <a:srgbClr val="00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: green 5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, </a:t>
            </a:r>
          </a:p>
          <a:p>
            <a:endParaRPr kumimoji="1" lang="en-US" altLang="ja-JP" sz="32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回目のループ</a:t>
            </a:r>
            <a:r>
              <a:rPr kumimoji="1"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 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color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 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'blue'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が代入されます。</a:t>
            </a:r>
          </a:p>
          <a:p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print(color, </a:t>
            </a:r>
            <a:r>
              <a:rPr kumimoji="1" lang="en-US" altLang="ja-JP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len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(color), end = ', ')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が実行され、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'blue'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とその文字数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が出力されます。</a:t>
            </a: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highlight>
                  <a:srgbClr val="00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出力結果</a:t>
            </a:r>
            <a:r>
              <a:rPr kumimoji="1" lang="en-US" altLang="ja-JP" sz="3200" dirty="0">
                <a:solidFill>
                  <a:schemeClr val="bg1"/>
                </a:solidFill>
                <a:highlight>
                  <a:srgbClr val="00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: green 5, blue 4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, </a:t>
            </a:r>
          </a:p>
          <a:p>
            <a:endParaRPr kumimoji="1" lang="en-US" altLang="ja-JP" sz="32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</a:t>
            </a:r>
            <a:r>
              <a:rPr kumimoji="1"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回目のループ</a:t>
            </a:r>
            <a:r>
              <a:rPr kumimoji="1"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 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color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 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'yellow'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が代入されます。</a:t>
            </a:r>
          </a:p>
          <a:p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print(color, </a:t>
            </a:r>
            <a:r>
              <a:rPr kumimoji="1" lang="en-US" altLang="ja-JP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len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(color), end = ', ')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が実行され、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'yellow' 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とその文字数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6</a:t>
            </a:r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が出力されます。</a:t>
            </a: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highlight>
                  <a:srgbClr val="00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出力結果</a:t>
            </a:r>
            <a:r>
              <a:rPr kumimoji="1" lang="en-US" altLang="ja-JP" sz="3200" dirty="0">
                <a:solidFill>
                  <a:schemeClr val="bg1"/>
                </a:solidFill>
                <a:highlight>
                  <a:srgbClr val="00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: green 5, blue 4, yellow 6</a:t>
            </a:r>
            <a:r>
              <a:rPr kumimoji="1" lang="en-US" altLang="ja-JP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, </a:t>
            </a:r>
          </a:p>
          <a:p>
            <a:endParaRPr kumimoji="1" lang="en-US" altLang="ja-JP" sz="32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ループの対象となるリストの要素をすべて処理したので、ループは終了します。</a:t>
            </a:r>
          </a:p>
        </p:txBody>
      </p:sp>
    </p:spTree>
    <p:extLst>
      <p:ext uri="{BB962C8B-B14F-4D97-AF65-F5344CB8AC3E}">
        <p14:creationId xmlns:p14="http://schemas.microsoft.com/office/powerpoint/2010/main" val="96810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EEE78-9C96-9591-E9E1-4991ADF4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F118335-534D-1020-8F08-4412E2154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2.Python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の特徴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B10790-94ED-132B-0F9D-0BCB3065D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756116-6AC6-5B93-9C87-23399685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576283"/>
            <a:ext cx="16299550" cy="5687219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722A061-4367-063D-37EC-D1AAE7C77BF1}"/>
              </a:ext>
            </a:extLst>
          </p:cNvPr>
          <p:cNvCxnSpPr>
            <a:cxnSpLocks/>
          </p:cNvCxnSpPr>
          <p:nvPr/>
        </p:nvCxnSpPr>
        <p:spPr>
          <a:xfrm>
            <a:off x="4932219" y="6040582"/>
            <a:ext cx="6095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9FAD5C-9B8D-F576-FF42-32D00FA2A6F1}"/>
              </a:ext>
            </a:extLst>
          </p:cNvPr>
          <p:cNvSpPr/>
          <p:nvPr/>
        </p:nvSpPr>
        <p:spPr>
          <a:xfrm>
            <a:off x="6387567" y="5502373"/>
            <a:ext cx="4794504" cy="6809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セカンドプロンプトは</a:t>
            </a:r>
            <a:r>
              <a:rPr kumimoji="1" lang="en-US" altLang="ja-JP" sz="24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『…』</a:t>
            </a:r>
            <a:endParaRPr kumimoji="1" lang="ja-JP" altLang="en-US" sz="2400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B3C8695-6543-15DD-F3BA-071D1B0E4A03}"/>
              </a:ext>
            </a:extLst>
          </p:cNvPr>
          <p:cNvSpPr/>
          <p:nvPr/>
        </p:nvSpPr>
        <p:spPr>
          <a:xfrm>
            <a:off x="747313" y="5662759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34268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71400-2305-36DE-4887-6A348AE5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6DF405B7-C814-723F-51A2-797301B0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09D1790-62E2-287A-C318-C9C0705AB2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D39406F0-7211-7309-5067-E3010686905D}"/>
              </a:ext>
            </a:extLst>
          </p:cNvPr>
          <p:cNvSpPr txBox="1">
            <a:spLocks/>
          </p:cNvSpPr>
          <p:nvPr/>
        </p:nvSpPr>
        <p:spPr>
          <a:xfrm>
            <a:off x="522774" y="1755605"/>
            <a:ext cx="823241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end =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とは？</a:t>
            </a: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A117FAFE-4F7D-16D5-4F65-CEE050C41A0A}"/>
              </a:ext>
            </a:extLst>
          </p:cNvPr>
          <p:cNvSpPr txBox="1">
            <a:spLocks/>
          </p:cNvSpPr>
          <p:nvPr/>
        </p:nvSpPr>
        <p:spPr>
          <a:xfrm>
            <a:off x="522774" y="2525621"/>
            <a:ext cx="17242452" cy="3972162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Python 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 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print() 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関数を使うと、デフォルトでは出力の最後に改行（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\n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）が自動的に追加されます。</a:t>
            </a:r>
            <a:endParaRPr lang="en-US" altLang="ja-JP" sz="4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endParaRPr lang="en-US" altLang="ja-JP" sz="4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print() 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の末尾に 改行以外の文字列を指定したいとき、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end= 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を使います。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38B69B5-0C80-7A56-3D21-CF65B28FFD01}"/>
              </a:ext>
            </a:extLst>
          </p:cNvPr>
          <p:cNvSpPr txBox="1"/>
          <p:nvPr/>
        </p:nvSpPr>
        <p:spPr>
          <a:xfrm>
            <a:off x="522774" y="5734869"/>
            <a:ext cx="8621226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print("Hello", end=" ")</a:t>
            </a:r>
          </a:p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print("World")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B370DA-B62F-4836-1165-CF559F440A7C}"/>
              </a:ext>
            </a:extLst>
          </p:cNvPr>
          <p:cNvSpPr txBox="1"/>
          <p:nvPr/>
        </p:nvSpPr>
        <p:spPr>
          <a:xfrm>
            <a:off x="522774" y="8520374"/>
            <a:ext cx="8621226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Hello World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2E5135-E299-8BE2-4390-2FD45F72E9A8}"/>
              </a:ext>
            </a:extLst>
          </p:cNvPr>
          <p:cNvSpPr txBox="1"/>
          <p:nvPr/>
        </p:nvSpPr>
        <p:spPr>
          <a:xfrm>
            <a:off x="522774" y="8008175"/>
            <a:ext cx="2063853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u="sng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ターミナル</a:t>
            </a:r>
            <a:endParaRPr kumimoji="1" lang="en-US" altLang="ja-JP" sz="2800" b="1" u="sng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977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F20DE-B459-FE22-F7E6-5053EADBA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0BF5B7D4-6F31-FCEA-8250-23A356CF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500E84F-6AAC-304C-9A2A-B77C139196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3A5168B0-F011-AAC7-DE80-39A4841774A1}"/>
              </a:ext>
            </a:extLst>
          </p:cNvPr>
          <p:cNvSpPr txBox="1">
            <a:spLocks/>
          </p:cNvSpPr>
          <p:nvPr/>
        </p:nvSpPr>
        <p:spPr>
          <a:xfrm>
            <a:off x="522774" y="1755605"/>
            <a:ext cx="823241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end =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とは？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4C279E-E4F3-0AE2-BD30-E21573F566FE}"/>
              </a:ext>
            </a:extLst>
          </p:cNvPr>
          <p:cNvSpPr txBox="1"/>
          <p:nvPr/>
        </p:nvSpPr>
        <p:spPr>
          <a:xfrm>
            <a:off x="522774" y="2566884"/>
            <a:ext cx="8621226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print("A", end=",")</a:t>
            </a:r>
          </a:p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print("B", end=",")</a:t>
            </a:r>
          </a:p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print("C")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F46E30-9491-5E0E-8D3E-C2C1823B985F}"/>
              </a:ext>
            </a:extLst>
          </p:cNvPr>
          <p:cNvSpPr txBox="1"/>
          <p:nvPr/>
        </p:nvSpPr>
        <p:spPr>
          <a:xfrm>
            <a:off x="522774" y="6593026"/>
            <a:ext cx="8621226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A,B,C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4F4166-5844-E63C-406B-C776846503A6}"/>
              </a:ext>
            </a:extLst>
          </p:cNvPr>
          <p:cNvSpPr txBox="1"/>
          <p:nvPr/>
        </p:nvSpPr>
        <p:spPr>
          <a:xfrm>
            <a:off x="522774" y="6077602"/>
            <a:ext cx="2063853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u="sng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ターミナル</a:t>
            </a:r>
            <a:endParaRPr kumimoji="1" lang="en-US" altLang="ja-JP" sz="2800" b="1" u="sng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07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A7CCF-1287-3F4E-A987-3D626D409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B1629BD-42E2-EFC6-3ACD-018C14B0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677CA0D-0E68-039A-8D4C-9430918919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EFBF3840-2D7C-4E2B-F5E3-072C78553E23}"/>
              </a:ext>
            </a:extLst>
          </p:cNvPr>
          <p:cNvSpPr txBox="1">
            <a:spLocks/>
          </p:cNvSpPr>
          <p:nvPr/>
        </p:nvSpPr>
        <p:spPr>
          <a:xfrm>
            <a:off x="522774" y="1755605"/>
            <a:ext cx="823241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よくある使い方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97DE97-9B0B-7C48-4EE4-FF86A9D0CF1C}"/>
              </a:ext>
            </a:extLst>
          </p:cNvPr>
          <p:cNvSpPr txBox="1"/>
          <p:nvPr/>
        </p:nvSpPr>
        <p:spPr>
          <a:xfrm>
            <a:off x="522774" y="2566884"/>
            <a:ext cx="8621226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for </a:t>
            </a:r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in range(5):</a:t>
            </a:r>
          </a:p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   print(</a:t>
            </a:r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, end=" ")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D87DF3-A000-7946-82E2-54C6F46030B8}"/>
              </a:ext>
            </a:extLst>
          </p:cNvPr>
          <p:cNvSpPr txBox="1"/>
          <p:nvPr/>
        </p:nvSpPr>
        <p:spPr>
          <a:xfrm>
            <a:off x="522774" y="5308160"/>
            <a:ext cx="8621226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0 1 2 3 4 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0633B6-920A-0DBC-5FC4-7399A47523CE}"/>
              </a:ext>
            </a:extLst>
          </p:cNvPr>
          <p:cNvSpPr txBox="1"/>
          <p:nvPr/>
        </p:nvSpPr>
        <p:spPr>
          <a:xfrm>
            <a:off x="522774" y="4792736"/>
            <a:ext cx="2063853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u="sng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ターミナル</a:t>
            </a:r>
            <a:endParaRPr kumimoji="1" lang="en-US" altLang="ja-JP" sz="2800" b="1" u="sng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326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04D2-97B0-0B44-A858-6DF9572F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4B36F82A-22EC-9518-8E89-286B554B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BCEF817-AD9C-F709-CFA9-A2B92EC44C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577D968B-9E67-0965-06A2-B02773949117}"/>
              </a:ext>
            </a:extLst>
          </p:cNvPr>
          <p:cNvSpPr txBox="1">
            <a:spLocks/>
          </p:cNvSpPr>
          <p:nvPr/>
        </p:nvSpPr>
        <p:spPr>
          <a:xfrm>
            <a:off x="522774" y="1755605"/>
            <a:ext cx="823241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sep</a:t>
            </a:r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=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との違い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21E9F2-45FB-BB87-9EAF-097278A7861D}"/>
              </a:ext>
            </a:extLst>
          </p:cNvPr>
          <p:cNvSpPr txBox="1"/>
          <p:nvPr/>
        </p:nvSpPr>
        <p:spPr>
          <a:xfrm>
            <a:off x="522774" y="2525621"/>
            <a:ext cx="15273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 err="1">
                <a:latin typeface="Noto Sans JP" panose="020B0200000000000000" pitchFamily="50" charset="-128"/>
                <a:ea typeface="Noto Sans JP" panose="020B0200000000000000" pitchFamily="50" charset="-128"/>
              </a:rPr>
              <a:t>sep</a:t>
            </a:r>
            <a:r>
              <a:rPr kumimoji="1" lang="en-US" altLang="ja-JP" sz="5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= </a:t>
            </a:r>
            <a:r>
              <a:rPr kumimoji="1" lang="ja-JP" altLang="en-US" sz="5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5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print() </a:t>
            </a:r>
            <a:r>
              <a:rPr kumimoji="1" lang="ja-JP" altLang="en-US" sz="5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の引数と引数の間に入る文字列</a:t>
            </a:r>
          </a:p>
          <a:p>
            <a:r>
              <a:rPr kumimoji="1" lang="en-US" altLang="ja-JP" sz="5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end= </a:t>
            </a:r>
            <a:r>
              <a:rPr kumimoji="1" lang="ja-JP" altLang="en-US" sz="5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5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print() </a:t>
            </a:r>
            <a:r>
              <a:rPr kumimoji="1" lang="ja-JP" altLang="en-US" sz="5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の出力の最後に入る文字列</a:t>
            </a:r>
            <a:endParaRPr kumimoji="1" lang="en-US" altLang="ja-JP" sz="5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850ADB-1543-EF9E-D0A4-D36563561DC7}"/>
              </a:ext>
            </a:extLst>
          </p:cNvPr>
          <p:cNvSpPr txBox="1"/>
          <p:nvPr/>
        </p:nvSpPr>
        <p:spPr>
          <a:xfrm>
            <a:off x="522774" y="7980778"/>
            <a:ext cx="8621226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A-B-C!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37CFCB3-DEAD-C011-A1EA-36464F6B5DB2}"/>
              </a:ext>
            </a:extLst>
          </p:cNvPr>
          <p:cNvSpPr txBox="1"/>
          <p:nvPr/>
        </p:nvSpPr>
        <p:spPr>
          <a:xfrm>
            <a:off x="522774" y="7465354"/>
            <a:ext cx="2063853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u="sng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ターミナル</a:t>
            </a:r>
            <a:endParaRPr kumimoji="1" lang="en-US" altLang="ja-JP" sz="2800" b="1" u="sng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B829EDF-8195-47AC-2150-149FBA2ABF82}"/>
              </a:ext>
            </a:extLst>
          </p:cNvPr>
          <p:cNvSpPr txBox="1"/>
          <p:nvPr/>
        </p:nvSpPr>
        <p:spPr>
          <a:xfrm>
            <a:off x="522774" y="5667005"/>
            <a:ext cx="11593026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print("A", "B", "C", </a:t>
            </a:r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sep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="-", end="!")</a:t>
            </a:r>
          </a:p>
        </p:txBody>
      </p:sp>
      <p:sp>
        <p:nvSpPr>
          <p:cNvPr id="9" name="タイトル 7">
            <a:extLst>
              <a:ext uri="{FF2B5EF4-FFF2-40B4-BE49-F238E27FC236}">
                <a16:creationId xmlns:a16="http://schemas.microsoft.com/office/drawing/2014/main" id="{A7D070D8-517A-E316-4B32-23AD7D46EBD5}"/>
              </a:ext>
            </a:extLst>
          </p:cNvPr>
          <p:cNvSpPr txBox="1">
            <a:spLocks/>
          </p:cNvSpPr>
          <p:nvPr/>
        </p:nvSpPr>
        <p:spPr>
          <a:xfrm>
            <a:off x="522774" y="4920975"/>
            <a:ext cx="823241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両方使った例</a:t>
            </a:r>
          </a:p>
        </p:txBody>
      </p:sp>
    </p:spTree>
    <p:extLst>
      <p:ext uri="{BB962C8B-B14F-4D97-AF65-F5344CB8AC3E}">
        <p14:creationId xmlns:p14="http://schemas.microsoft.com/office/powerpoint/2010/main" val="880497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72E75-4377-C8F9-7494-4C0650D9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3489798-1323-4FF1-86AA-560D5BDF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10.for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節の組み合わせ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5C16C6-A497-2166-A45F-58AA0B0C94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134020-243E-7A25-3E36-89A09C69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5" y="2023756"/>
            <a:ext cx="14832495" cy="67922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BCB6BAD-CA80-CD45-B452-646A3F2D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529" y="4124555"/>
            <a:ext cx="2800741" cy="5144218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9577F131-0DFB-A533-26F8-C040C97C3EB1}"/>
              </a:ext>
            </a:extLst>
          </p:cNvPr>
          <p:cNvSpPr/>
          <p:nvPr/>
        </p:nvSpPr>
        <p:spPr>
          <a:xfrm>
            <a:off x="14166376" y="6516554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50153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CF585-55A6-31EE-AC1F-25D3BFD57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0B9B6FDC-79AE-1577-F2D9-A643B655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10.for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節の組み合わせ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1D860A9-4789-C2E2-9E89-0D1D4F3CA0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CB2AD23D-C70F-93CA-9F6D-1DE0B06A8E7B}"/>
              </a:ext>
            </a:extLst>
          </p:cNvPr>
          <p:cNvSpPr txBox="1">
            <a:spLocks/>
          </p:cNvSpPr>
          <p:nvPr/>
        </p:nvSpPr>
        <p:spPr>
          <a:xfrm>
            <a:off x="522775" y="1856410"/>
            <a:ext cx="4646984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1.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コードの目的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8E421B-7819-7B3D-B1C4-683ED3976CD0}"/>
              </a:ext>
            </a:extLst>
          </p:cNvPr>
          <p:cNvSpPr txBox="1"/>
          <p:nvPr/>
        </p:nvSpPr>
        <p:spPr>
          <a:xfrm>
            <a:off x="522774" y="2928847"/>
            <a:ext cx="17058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このコードは、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から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9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までの数字が素数かどうかを判定し、そうでない場合は</a:t>
            </a:r>
            <a:endParaRPr kumimoji="1" lang="en-US" altLang="ja-JP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その約数を出力しようとしています。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外側のループ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 for n in range(2, 10):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から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9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までの値を取ります。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内側のループ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 for x in range(2 ,n):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x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から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n-1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までの値を取ります。</a:t>
            </a:r>
            <a:endParaRPr kumimoji="1" lang="en-US" altLang="ja-JP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これは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x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で割り切れるかどうかを調べるためです。</a:t>
            </a:r>
          </a:p>
        </p:txBody>
      </p:sp>
    </p:spTree>
    <p:extLst>
      <p:ext uri="{BB962C8B-B14F-4D97-AF65-F5344CB8AC3E}">
        <p14:creationId xmlns:p14="http://schemas.microsoft.com/office/powerpoint/2010/main" val="98578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260A-DC08-FB53-7906-7CA35F35B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8B656DC9-BD93-49F3-C222-B483E4D0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10.for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節の組み合わせ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ED0DDED-8229-E387-83B4-ABA3429C2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661202B5-688C-F3FF-9893-27EEAC104403}"/>
              </a:ext>
            </a:extLst>
          </p:cNvPr>
          <p:cNvSpPr txBox="1">
            <a:spLocks/>
          </p:cNvSpPr>
          <p:nvPr/>
        </p:nvSpPr>
        <p:spPr>
          <a:xfrm>
            <a:off x="522775" y="1856410"/>
            <a:ext cx="4646984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 break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文の役割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3D7B75-CAE6-28BC-1F74-B8826B681952}"/>
              </a:ext>
            </a:extLst>
          </p:cNvPr>
          <p:cNvSpPr txBox="1"/>
          <p:nvPr/>
        </p:nvSpPr>
        <p:spPr>
          <a:xfrm>
            <a:off x="522774" y="2566884"/>
            <a:ext cx="8621226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if n % x == 0:</a:t>
            </a:r>
          </a:p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   print(n, 'equals', x, '*', n//x)</a:t>
            </a:r>
          </a:p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   break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24CDBC2-6E66-7B21-D8EF-1BC9FF8781FE}"/>
              </a:ext>
            </a:extLst>
          </p:cNvPr>
          <p:cNvSpPr txBox="1"/>
          <p:nvPr/>
        </p:nvSpPr>
        <p:spPr>
          <a:xfrm>
            <a:off x="522774" y="5422665"/>
            <a:ext cx="162689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 % x == 0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x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で割り切れるかどうかを判定しています。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もし割り切れた場合、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は素数ではありません。その旨を出力し、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break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文によって内側の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ループ（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 x in range(...)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）を強制的に終了します</a:t>
            </a:r>
          </a:p>
        </p:txBody>
      </p:sp>
    </p:spTree>
    <p:extLst>
      <p:ext uri="{BB962C8B-B14F-4D97-AF65-F5344CB8AC3E}">
        <p14:creationId xmlns:p14="http://schemas.microsoft.com/office/powerpoint/2010/main" val="227567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119-2931-C366-E0AE-B474D3238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4B42C536-6B6A-F97E-7062-AA6A9A8C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10.for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節の組み合わせ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DF82183-F2EC-6907-B710-11B8D40543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9751A549-41C1-7543-98EF-39E77C4F6C39}"/>
              </a:ext>
            </a:extLst>
          </p:cNvPr>
          <p:cNvSpPr txBox="1">
            <a:spLocks/>
          </p:cNvSpPr>
          <p:nvPr/>
        </p:nvSpPr>
        <p:spPr>
          <a:xfrm>
            <a:off x="522774" y="1657195"/>
            <a:ext cx="5111682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3. for...else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の動作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A66908-11AB-547B-9BBD-6E5DEACA2309}"/>
              </a:ext>
            </a:extLst>
          </p:cNvPr>
          <p:cNvSpPr txBox="1"/>
          <p:nvPr/>
        </p:nvSpPr>
        <p:spPr>
          <a:xfrm>
            <a:off x="522774" y="2427211"/>
            <a:ext cx="1626893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Python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ループには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節を付けることができます。この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節は、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ループが</a:t>
            </a:r>
            <a:r>
              <a:rPr kumimoji="1" lang="en-US" altLang="ja-JP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break</a:t>
            </a:r>
            <a:r>
              <a:rPr kumimoji="1" lang="ja-JP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文によって中断されずに最後まで実行された場合にのみ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処理が実行されます。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break</a:t>
            </a:r>
            <a:r>
              <a:rPr kumimoji="1" lang="ja-JP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されなかった場合</a:t>
            </a:r>
            <a:r>
              <a:rPr kumimoji="1" lang="en-US" altLang="ja-JP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</a:t>
            </a:r>
            <a:endParaRPr kumimoji="1" lang="ja-JP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x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で一度も割り切れない場合、内側の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ループは最後まで実行されます。このとき、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ループに続く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節の処理が実行されます。</a:t>
            </a: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今回のコードでは、この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節に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print(n, 'is a prime number')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が入ることになります。これは、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が素数である場合に実行したい処理と一致します。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break</a:t>
            </a:r>
            <a:r>
              <a:rPr kumimoji="1" lang="ja-JP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された場合</a:t>
            </a:r>
            <a:r>
              <a:rPr kumimoji="1" lang="en-US" altLang="ja-JP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</a:t>
            </a:r>
            <a:endParaRPr kumimoji="1" lang="ja-JP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x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で割り切れた場合、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break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文が実行されるため、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for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ループは中断され、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節はスキップされます。</a:t>
            </a:r>
          </a:p>
        </p:txBody>
      </p:sp>
    </p:spTree>
    <p:extLst>
      <p:ext uri="{BB962C8B-B14F-4D97-AF65-F5344CB8AC3E}">
        <p14:creationId xmlns:p14="http://schemas.microsoft.com/office/powerpoint/2010/main" val="3619463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83B4-3FCD-5484-A868-42FDBBF7F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446D1EB4-FB98-607A-858F-D2440FCE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10.for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ループと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節の組み合わせ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3CB8C4D-271B-FFF2-758D-0B7CDAAB88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8693E227-D414-4605-AD49-41191BF3B1BB}"/>
              </a:ext>
            </a:extLst>
          </p:cNvPr>
          <p:cNvSpPr txBox="1">
            <a:spLocks/>
          </p:cNvSpPr>
          <p:nvPr/>
        </p:nvSpPr>
        <p:spPr>
          <a:xfrm>
            <a:off x="522774" y="1857542"/>
            <a:ext cx="5111682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実行結果の確認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9E99AF-9979-B265-BA38-7A555ABD774A}"/>
              </a:ext>
            </a:extLst>
          </p:cNvPr>
          <p:cNvSpPr txBox="1"/>
          <p:nvPr/>
        </p:nvSpPr>
        <p:spPr>
          <a:xfrm>
            <a:off x="522774" y="2966137"/>
            <a:ext cx="162689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 = 2: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内側のループは 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range(2, 2)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なので実行されません。</a:t>
            </a:r>
            <a:endParaRPr kumimoji="1" lang="en-US" altLang="ja-JP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break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されないので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が実行され、「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 is a prime number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」と出力。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 = 3: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内側のループは 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range(2, 3)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x=2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を調べます。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3 % 2 != 0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なので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break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されず、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が実行され、「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 is a prime number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」と出力。</a:t>
            </a:r>
          </a:p>
          <a:p>
            <a:endParaRPr kumimoji="1"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n = 4: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内側のループは 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range(2, 4)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x=2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を調べます。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4 % 2 == 0 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なので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if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文の中が実行され、「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 equals 2 * 2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」と出力され、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break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します。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else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は実行されません</a:t>
            </a:r>
          </a:p>
        </p:txBody>
      </p:sp>
    </p:spTree>
    <p:extLst>
      <p:ext uri="{BB962C8B-B14F-4D97-AF65-F5344CB8AC3E}">
        <p14:creationId xmlns:p14="http://schemas.microsoft.com/office/powerpoint/2010/main" val="1484169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4D6EF-58B1-DC76-35DC-58C200BEC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C30D98B-6F71-4F6C-D6E0-317B41E2F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11.range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34F4B6-C211-89BC-204F-2982AB7307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BFFCD7B-B407-FCE6-BAFC-948F3428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847519"/>
            <a:ext cx="17204551" cy="714474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524B80A2-78D7-B8B9-2BD5-8DDB91B51013}"/>
              </a:ext>
            </a:extLst>
          </p:cNvPr>
          <p:cNvSpPr/>
          <p:nvPr/>
        </p:nvSpPr>
        <p:spPr>
          <a:xfrm>
            <a:off x="852159" y="8342496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137203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32B35-DFA2-EF44-9F3F-2CFF72BC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818DAE2C-425E-830E-8036-0C829BAD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3.</a:t>
            </a:r>
            <a:endParaRPr lang="ja-JP" altLang="en-US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E91DCDD-2FF8-7DC0-2D7C-3DFF30FFB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0AB7DA6-AC4A-5017-A55A-E706349D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500294"/>
            <a:ext cx="17128340" cy="8221222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AC501AA-D4C2-4E56-A46A-EF5E81DD4930}"/>
              </a:ext>
            </a:extLst>
          </p:cNvPr>
          <p:cNvCxnSpPr>
            <a:cxnSpLocks/>
          </p:cNvCxnSpPr>
          <p:nvPr/>
        </p:nvCxnSpPr>
        <p:spPr>
          <a:xfrm>
            <a:off x="2036619" y="4516582"/>
            <a:ext cx="29233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>
            <a:extLst>
              <a:ext uri="{FF2B5EF4-FFF2-40B4-BE49-F238E27FC236}">
                <a16:creationId xmlns:a16="http://schemas.microsoft.com/office/drawing/2014/main" id="{EAC23105-BA6F-4FFA-4612-3FA34CF8AAF6}"/>
              </a:ext>
            </a:extLst>
          </p:cNvPr>
          <p:cNvSpPr/>
          <p:nvPr/>
        </p:nvSpPr>
        <p:spPr>
          <a:xfrm>
            <a:off x="872004" y="9084831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69125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F2EA4-1A65-5E5A-BF03-C51CCCDB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FE93A657-310A-4973-E18E-8F9BD78E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12. enumerate()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82611C-1E94-C8A4-8224-899C449A2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6487B4-403C-6E18-3FBA-931F09D2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658275"/>
            <a:ext cx="15327864" cy="53633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6C8560D-94B3-68E7-9D81-E63E677D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737" y="4174190"/>
            <a:ext cx="4848902" cy="5125165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32CFAC12-1196-4EE7-A6CA-70D422F58EC7}"/>
              </a:ext>
            </a:extLst>
          </p:cNvPr>
          <p:cNvSpPr/>
          <p:nvPr/>
        </p:nvSpPr>
        <p:spPr>
          <a:xfrm>
            <a:off x="11381614" y="5543878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1171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C72B9-E5BE-133D-A81B-E25768E4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B9A893A-EF09-EFB9-76A5-1598CA58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13.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デフォルト引数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AD2C6CC-472D-908B-11BF-BBD8D2225E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5CBD33-5E60-0472-A325-E91F738B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423733"/>
            <a:ext cx="5591955" cy="54395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D49FF4C-0589-5D8A-4619-4A308E65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202" y="2423733"/>
            <a:ext cx="8849960" cy="5115639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869D7679-1FB3-95BD-BCD3-DDC876C78B5A}"/>
              </a:ext>
            </a:extLst>
          </p:cNvPr>
          <p:cNvSpPr/>
          <p:nvPr/>
        </p:nvSpPr>
        <p:spPr>
          <a:xfrm>
            <a:off x="7142123" y="3756641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10046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664C2-C17F-1655-AC58-0861CA1E3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B002B683-E197-316E-4609-6A2C7B22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13.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デフォルト引数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F1ECA7-16F1-F71E-04A3-EF3B64903D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BE95C61A-46C3-AAE1-0FC6-C99B475AE90F}"/>
              </a:ext>
            </a:extLst>
          </p:cNvPr>
          <p:cNvSpPr txBox="1">
            <a:spLocks/>
          </p:cNvSpPr>
          <p:nvPr/>
        </p:nvSpPr>
        <p:spPr>
          <a:xfrm>
            <a:off x="522774" y="1796868"/>
            <a:ext cx="6803649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変数</a:t>
            </a:r>
            <a:r>
              <a:rPr lang="en-US" altLang="ja-JP" sz="4400" b="1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の初期化と再代入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79C4FE-D9DF-0527-33DF-4CD0F87985FA}"/>
              </a:ext>
            </a:extLst>
          </p:cNvPr>
          <p:cNvSpPr txBox="1"/>
          <p:nvPr/>
        </p:nvSpPr>
        <p:spPr>
          <a:xfrm>
            <a:off x="522774" y="2566884"/>
            <a:ext cx="8621226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= 5</a:t>
            </a:r>
          </a:p>
          <a:p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= 6</a:t>
            </a:r>
          </a:p>
        </p:txBody>
      </p:sp>
      <p:sp>
        <p:nvSpPr>
          <p:cNvPr id="7" name="タイトル 7">
            <a:extLst>
              <a:ext uri="{FF2B5EF4-FFF2-40B4-BE49-F238E27FC236}">
                <a16:creationId xmlns:a16="http://schemas.microsoft.com/office/drawing/2014/main" id="{18FD64FB-57F5-463F-5900-7101434BCFFF}"/>
              </a:ext>
            </a:extLst>
          </p:cNvPr>
          <p:cNvSpPr txBox="1">
            <a:spLocks/>
          </p:cNvSpPr>
          <p:nvPr/>
        </p:nvSpPr>
        <p:spPr>
          <a:xfrm>
            <a:off x="522774" y="4649875"/>
            <a:ext cx="17335735" cy="1315915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まず、</a:t>
            </a:r>
            <a:r>
              <a:rPr lang="en-US" altLang="ja-JP" sz="44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という変数に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5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が代入され、次に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6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が代入されます。</a:t>
            </a:r>
            <a:endParaRPr lang="en-US" altLang="ja-JP" sz="4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この時点で</a:t>
            </a:r>
            <a:r>
              <a:rPr lang="en-US" altLang="ja-JP" sz="44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の値は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6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です</a:t>
            </a:r>
          </a:p>
        </p:txBody>
      </p:sp>
    </p:spTree>
    <p:extLst>
      <p:ext uri="{BB962C8B-B14F-4D97-AF65-F5344CB8AC3E}">
        <p14:creationId xmlns:p14="http://schemas.microsoft.com/office/powerpoint/2010/main" val="114011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C032-190A-904F-A4A7-9DFBFD48A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98EA3B7D-AB9A-5BD1-CBA1-57740414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13.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デフォルト引数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D3043BA-906F-F7ED-4D2A-51DE55E655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B959789E-7F30-5CA5-5A67-B137547817C3}"/>
              </a:ext>
            </a:extLst>
          </p:cNvPr>
          <p:cNvSpPr txBox="1">
            <a:spLocks/>
          </p:cNvSpPr>
          <p:nvPr/>
        </p:nvSpPr>
        <p:spPr>
          <a:xfrm>
            <a:off x="522774" y="1796868"/>
            <a:ext cx="6803649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関数の定義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EFA3D9-1E2A-86F6-A6C8-3077D39FC5AF}"/>
              </a:ext>
            </a:extLst>
          </p:cNvPr>
          <p:cNvSpPr txBox="1"/>
          <p:nvPr/>
        </p:nvSpPr>
        <p:spPr>
          <a:xfrm>
            <a:off x="522774" y="2566884"/>
            <a:ext cx="8621226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def f(</a:t>
            </a:r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arg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= </a:t>
            </a:r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):</a:t>
            </a:r>
          </a:p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   </a:t>
            </a:r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= 7</a:t>
            </a:r>
          </a:p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   print(</a:t>
            </a:r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arg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7" name="タイトル 7">
            <a:extLst>
              <a:ext uri="{FF2B5EF4-FFF2-40B4-BE49-F238E27FC236}">
                <a16:creationId xmlns:a16="http://schemas.microsoft.com/office/drawing/2014/main" id="{F66D9C18-D67C-0E99-B57B-3D880F6CC424}"/>
              </a:ext>
            </a:extLst>
          </p:cNvPr>
          <p:cNvSpPr txBox="1">
            <a:spLocks/>
          </p:cNvSpPr>
          <p:nvPr/>
        </p:nvSpPr>
        <p:spPr>
          <a:xfrm>
            <a:off x="522774" y="5193404"/>
            <a:ext cx="17335735" cy="450157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def f(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arg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= 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): 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という行で関数が定義されます。</a:t>
            </a:r>
          </a:p>
          <a:p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Python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では、関数のデフォルト引数（この場合は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arg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= 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）は、関数が定義される時点の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の値で評価されます。</a:t>
            </a:r>
          </a:p>
          <a:p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この時点での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の値は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6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です。したがって、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arg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のデフォルト値は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6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として設定されます。</a:t>
            </a:r>
          </a:p>
          <a:p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関数の内部で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= 7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という行がありますが、これは関数の中だけで有効なローカル変数です。</a:t>
            </a:r>
            <a:endParaRPr lang="en-US" altLang="ja-JP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32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この行はデフォルト引数の評価には影響しません。</a:t>
            </a:r>
          </a:p>
        </p:txBody>
      </p:sp>
    </p:spTree>
    <p:extLst>
      <p:ext uri="{BB962C8B-B14F-4D97-AF65-F5344CB8AC3E}">
        <p14:creationId xmlns:p14="http://schemas.microsoft.com/office/powerpoint/2010/main" val="4174797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7B4E-179C-8B94-B936-57D5103C7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6DC95B02-7922-AD4A-50B2-304C653B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13.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デフォルト引数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914EB0-08A9-BAFA-8D42-B20E43AFE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BC33AE8A-C101-1AED-7A7C-218BAF9E2B37}"/>
              </a:ext>
            </a:extLst>
          </p:cNvPr>
          <p:cNvSpPr txBox="1">
            <a:spLocks/>
          </p:cNvSpPr>
          <p:nvPr/>
        </p:nvSpPr>
        <p:spPr>
          <a:xfrm>
            <a:off x="522774" y="1796868"/>
            <a:ext cx="6803649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変数</a:t>
            </a:r>
            <a:r>
              <a:rPr lang="en-US" altLang="ja-JP" sz="4400" b="1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の再代入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5AB63F-6A28-D82E-178A-D957F65C187D}"/>
              </a:ext>
            </a:extLst>
          </p:cNvPr>
          <p:cNvSpPr txBox="1"/>
          <p:nvPr/>
        </p:nvSpPr>
        <p:spPr>
          <a:xfrm>
            <a:off x="522774" y="2566884"/>
            <a:ext cx="8621226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= 8</a:t>
            </a:r>
          </a:p>
          <a:p>
            <a:r>
              <a:rPr kumimoji="1" lang="en-US" altLang="ja-JP" sz="5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 = 9</a:t>
            </a:r>
          </a:p>
        </p:txBody>
      </p:sp>
      <p:sp>
        <p:nvSpPr>
          <p:cNvPr id="7" name="タイトル 7">
            <a:extLst>
              <a:ext uri="{FF2B5EF4-FFF2-40B4-BE49-F238E27FC236}">
                <a16:creationId xmlns:a16="http://schemas.microsoft.com/office/drawing/2014/main" id="{F3143609-BFAC-BCFE-47B8-1621D99B814B}"/>
              </a:ext>
            </a:extLst>
          </p:cNvPr>
          <p:cNvSpPr txBox="1">
            <a:spLocks/>
          </p:cNvSpPr>
          <p:nvPr/>
        </p:nvSpPr>
        <p:spPr>
          <a:xfrm>
            <a:off x="522774" y="4691033"/>
            <a:ext cx="17335735" cy="29036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ここで、グローバル変数</a:t>
            </a:r>
            <a:r>
              <a:rPr lang="en-US" altLang="ja-JP" sz="40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の値は</a:t>
            </a:r>
            <a:r>
              <a:rPr lang="en-US" altLang="ja-JP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8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になり、次に</a:t>
            </a:r>
            <a:r>
              <a:rPr lang="en-US" altLang="ja-JP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9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になります。</a:t>
            </a:r>
            <a:endParaRPr lang="en-US" altLang="ja-JP" sz="40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しかし、これは</a:t>
            </a:r>
            <a:r>
              <a:rPr lang="en-US" altLang="ja-JP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関数の定義が終わった後なので、</a:t>
            </a:r>
            <a:r>
              <a:rPr lang="en-US" altLang="ja-JP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のデフォルト引数の値には影響しません。</a:t>
            </a:r>
            <a:endParaRPr lang="ja-JP" altLang="en-US" sz="4000" b="1" dirty="0">
              <a:solidFill>
                <a:srgbClr val="FF0000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088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12CEC-3BE6-6FC7-BB30-E1DF486E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EEA7742C-5037-0ADB-15CE-A57377F9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13.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デフォルト引数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A9EA471-D0BF-3324-1D5C-0F09F8182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B013BAF3-6C73-17FF-45C4-E630AE0D1C22}"/>
              </a:ext>
            </a:extLst>
          </p:cNvPr>
          <p:cNvSpPr txBox="1">
            <a:spLocks/>
          </p:cNvSpPr>
          <p:nvPr/>
        </p:nvSpPr>
        <p:spPr>
          <a:xfrm>
            <a:off x="522774" y="1796868"/>
            <a:ext cx="6803649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関数の呼び出し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923B395-251E-307C-68E6-1829E77306C2}"/>
              </a:ext>
            </a:extLst>
          </p:cNvPr>
          <p:cNvSpPr txBox="1"/>
          <p:nvPr/>
        </p:nvSpPr>
        <p:spPr>
          <a:xfrm>
            <a:off x="522774" y="2566884"/>
            <a:ext cx="8621226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  <a:latin typeface="+mn-ea"/>
              </a:rPr>
              <a:t>f()</a:t>
            </a:r>
          </a:p>
        </p:txBody>
      </p:sp>
      <p:sp>
        <p:nvSpPr>
          <p:cNvPr id="7" name="タイトル 7">
            <a:extLst>
              <a:ext uri="{FF2B5EF4-FFF2-40B4-BE49-F238E27FC236}">
                <a16:creationId xmlns:a16="http://schemas.microsoft.com/office/drawing/2014/main" id="{E3EC237A-943B-3B5F-BE07-9B63686398F3}"/>
              </a:ext>
            </a:extLst>
          </p:cNvPr>
          <p:cNvSpPr txBox="1">
            <a:spLocks/>
          </p:cNvSpPr>
          <p:nvPr/>
        </p:nvSpPr>
        <p:spPr>
          <a:xfrm>
            <a:off x="522774" y="4015499"/>
            <a:ext cx="17335735" cy="5144044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f()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が引数なしで呼び出されました。</a:t>
            </a:r>
          </a:p>
          <a:p>
            <a:pPr>
              <a:lnSpc>
                <a:spcPct val="150000"/>
              </a:lnSpc>
            </a:pPr>
            <a:r>
              <a:rPr lang="en-US" altLang="ja-JP" sz="36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arg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に値が渡されていないので、デフォルト引数が使われます。</a:t>
            </a:r>
          </a:p>
          <a:p>
            <a:pPr>
              <a:lnSpc>
                <a:spcPct val="150000"/>
              </a:lnSpc>
            </a:pP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デフォルト引数は、関数定義時に決定された値、つまり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6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です。</a:t>
            </a:r>
          </a:p>
          <a:p>
            <a:pPr>
              <a:lnSpc>
                <a:spcPct val="150000"/>
              </a:lnSpc>
            </a:pP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関数の中では、</a:t>
            </a:r>
            <a:r>
              <a:rPr lang="en-US" altLang="ja-JP" sz="36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= 7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が実行されますが、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</a:t>
            </a:r>
            <a:r>
              <a:rPr lang="en-US" altLang="ja-JP" sz="36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arg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)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が参照するのは、デフォルト値として渡された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6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です。</a:t>
            </a:r>
          </a:p>
          <a:p>
            <a:pPr>
              <a:lnSpc>
                <a:spcPct val="150000"/>
              </a:lnSpc>
            </a:pP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したがって、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6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が出力されます。</a:t>
            </a:r>
            <a:endParaRPr lang="ja-JP" altLang="en-US" sz="3600" b="1" dirty="0">
              <a:solidFill>
                <a:srgbClr val="FF0000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782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30B3C-9689-CAEA-CC25-CB80E198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2EFEB2AA-7609-B0D1-4DB0-E1FEC4BA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13.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デフォルト引数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53F021-06F7-CBE8-A005-4E0451D05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8E613B20-1A62-30B1-CF7A-CBCBF399D5B7}"/>
              </a:ext>
            </a:extLst>
          </p:cNvPr>
          <p:cNvSpPr txBox="1">
            <a:spLocks/>
          </p:cNvSpPr>
          <p:nvPr/>
        </p:nvSpPr>
        <p:spPr>
          <a:xfrm>
            <a:off x="522774" y="1796868"/>
            <a:ext cx="6803649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まとめ</a:t>
            </a:r>
          </a:p>
        </p:txBody>
      </p:sp>
      <p:sp>
        <p:nvSpPr>
          <p:cNvPr id="7" name="タイトル 7">
            <a:extLst>
              <a:ext uri="{FF2B5EF4-FFF2-40B4-BE49-F238E27FC236}">
                <a16:creationId xmlns:a16="http://schemas.microsoft.com/office/drawing/2014/main" id="{FFEF563D-C7B4-5100-C12F-A6134481C329}"/>
              </a:ext>
            </a:extLst>
          </p:cNvPr>
          <p:cNvSpPr txBox="1">
            <a:spLocks/>
          </p:cNvSpPr>
          <p:nvPr/>
        </p:nvSpPr>
        <p:spPr>
          <a:xfrm>
            <a:off x="522774" y="2566884"/>
            <a:ext cx="17335735" cy="630604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関数のデフォルト引数は、</a:t>
            </a:r>
            <a:r>
              <a:rPr lang="ja-JP" altLang="en-US" sz="44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関数が定義された時点で評価される。</a:t>
            </a:r>
          </a:p>
          <a:p>
            <a:pPr>
              <a:lnSpc>
                <a:spcPct val="100000"/>
              </a:lnSpc>
            </a:pPr>
            <a:endParaRPr lang="ja-JP" altLang="en-US" sz="4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関数の定義後に、デフォルト引数に使われたグローバル変数の値が変わっても、関数のデフォルト値は変わらない。</a:t>
            </a:r>
          </a:p>
          <a:p>
            <a:pPr>
              <a:lnSpc>
                <a:spcPct val="100000"/>
              </a:lnSpc>
            </a:pPr>
            <a:endParaRPr lang="ja-JP" altLang="en-US" sz="4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関数内で定義された変数は、関数外の同名の変数（グローバル変数）とは別物である。</a:t>
            </a:r>
            <a:endParaRPr lang="ja-JP" altLang="en-US" sz="4400" b="1" dirty="0">
              <a:solidFill>
                <a:srgbClr val="FF0000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7095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220A-9B03-3B58-D28D-35C312657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0235BD26-9BAD-5E08-7C47-C58F1A0C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変更可能なデフォルト引数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3B3CC0D-ABA2-3654-28EE-35278BEE6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7BC0D2-FABC-A37B-732A-EDC7B47C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912876"/>
            <a:ext cx="6725589" cy="502037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20C7D0-D9C5-D791-80C4-E13C114E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398" y="1912876"/>
            <a:ext cx="5468113" cy="5115639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258C75E0-0371-2C3A-D750-A408448FE202}"/>
              </a:ext>
            </a:extLst>
          </p:cNvPr>
          <p:cNvSpPr/>
          <p:nvPr/>
        </p:nvSpPr>
        <p:spPr>
          <a:xfrm>
            <a:off x="8084232" y="5377622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56892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E7E02-1DC1-9E79-6A10-9A9052F55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BD306B6-5FA2-85DA-FDEB-C1028C74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変更可能なデフォルト引数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C2064A6-E105-DECD-078F-121011E7CA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96285660-35B3-5CD4-4519-508BF3EFA875}"/>
              </a:ext>
            </a:extLst>
          </p:cNvPr>
          <p:cNvSpPr txBox="1">
            <a:spLocks/>
          </p:cNvSpPr>
          <p:nvPr/>
        </p:nvSpPr>
        <p:spPr>
          <a:xfrm>
            <a:off x="522774" y="1796868"/>
            <a:ext cx="6803649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1. </a:t>
            </a:r>
            <a:r>
              <a:rPr lang="en-US" altLang="ja-JP" sz="4400" b="1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culc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関数の定義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A2E05-0E4F-5C37-FCCF-BE6FFB90F45D}"/>
              </a:ext>
            </a:extLst>
          </p:cNvPr>
          <p:cNvSpPr txBox="1"/>
          <p:nvPr/>
        </p:nvSpPr>
        <p:spPr>
          <a:xfrm>
            <a:off x="522774" y="2566884"/>
            <a:ext cx="11474852" cy="34415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+mn-ea"/>
              </a:rPr>
              <a:t>def </a:t>
            </a:r>
            <a:r>
              <a:rPr kumimoji="1" lang="en-US" altLang="ja-JP" sz="4800" dirty="0" err="1">
                <a:solidFill>
                  <a:schemeClr val="bg1"/>
                </a:solidFill>
                <a:latin typeface="+mn-ea"/>
              </a:rPr>
              <a:t>culc</a:t>
            </a:r>
            <a:r>
              <a:rPr kumimoji="1" lang="en-US" altLang="ja-JP" sz="4800" dirty="0">
                <a:solidFill>
                  <a:schemeClr val="bg1"/>
                </a:solidFill>
                <a:latin typeface="+mn-ea"/>
              </a:rPr>
              <a:t>(a, b=1, squares=[], cubes=[]):</a:t>
            </a:r>
          </a:p>
          <a:p>
            <a:r>
              <a:rPr kumimoji="1" lang="en-US" altLang="ja-JP" sz="4800" dirty="0">
                <a:solidFill>
                  <a:schemeClr val="bg1"/>
                </a:solidFill>
                <a:latin typeface="+mn-ea"/>
              </a:rPr>
              <a:t>    </a:t>
            </a:r>
            <a:r>
              <a:rPr kumimoji="1" lang="en-US" altLang="ja-JP" sz="4800" dirty="0" err="1">
                <a:solidFill>
                  <a:schemeClr val="bg1"/>
                </a:solidFill>
                <a:latin typeface="+mn-ea"/>
              </a:rPr>
              <a:t>squares.append</a:t>
            </a:r>
            <a:r>
              <a:rPr kumimoji="1" lang="en-US" altLang="ja-JP" sz="4800" dirty="0">
                <a:solidFill>
                  <a:schemeClr val="bg1"/>
                </a:solidFill>
                <a:latin typeface="+mn-ea"/>
              </a:rPr>
              <a:t>(a ** 2)</a:t>
            </a:r>
          </a:p>
          <a:p>
            <a:r>
              <a:rPr kumimoji="1" lang="en-US" altLang="ja-JP" sz="4800" dirty="0">
                <a:solidFill>
                  <a:schemeClr val="bg1"/>
                </a:solidFill>
                <a:latin typeface="+mn-ea"/>
              </a:rPr>
              <a:t>    </a:t>
            </a:r>
            <a:r>
              <a:rPr kumimoji="1" lang="en-US" altLang="ja-JP" sz="4800" dirty="0" err="1">
                <a:solidFill>
                  <a:schemeClr val="bg1"/>
                </a:solidFill>
                <a:latin typeface="+mn-ea"/>
              </a:rPr>
              <a:t>cubes.append</a:t>
            </a:r>
            <a:r>
              <a:rPr kumimoji="1" lang="en-US" altLang="ja-JP" sz="4800" dirty="0">
                <a:solidFill>
                  <a:schemeClr val="bg1"/>
                </a:solidFill>
                <a:latin typeface="+mn-ea"/>
              </a:rPr>
              <a:t>(b ** 3)</a:t>
            </a:r>
          </a:p>
          <a:p>
            <a:r>
              <a:rPr kumimoji="1" lang="en-US" altLang="ja-JP" sz="4800" dirty="0">
                <a:solidFill>
                  <a:schemeClr val="bg1"/>
                </a:solidFill>
                <a:latin typeface="+mn-ea"/>
              </a:rPr>
              <a:t>    return squares, cubes</a:t>
            </a:r>
          </a:p>
        </p:txBody>
      </p:sp>
      <p:sp>
        <p:nvSpPr>
          <p:cNvPr id="6" name="タイトル 7">
            <a:extLst>
              <a:ext uri="{FF2B5EF4-FFF2-40B4-BE49-F238E27FC236}">
                <a16:creationId xmlns:a16="http://schemas.microsoft.com/office/drawing/2014/main" id="{277E969F-E0F0-8DF8-BF7B-252469EA3E17}"/>
              </a:ext>
            </a:extLst>
          </p:cNvPr>
          <p:cNvSpPr txBox="1">
            <a:spLocks/>
          </p:cNvSpPr>
          <p:nvPr/>
        </p:nvSpPr>
        <p:spPr>
          <a:xfrm>
            <a:off x="522774" y="6471242"/>
            <a:ext cx="17335735" cy="2820783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デフォルト引数の評価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 squares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cubes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つのリストがデフォルト引数として設定されています。</a:t>
            </a:r>
          </a:p>
          <a:p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Python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では、デフォルト引数は関数が定義された時に一度だけ評価されます。</a:t>
            </a:r>
            <a:endParaRPr lang="en-US" altLang="ja-JP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つまり</a:t>
            </a:r>
            <a:r>
              <a:rPr lang="en-US" altLang="ja-JP" sz="32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squares</a:t>
            </a:r>
            <a:r>
              <a:rPr lang="ja-JP" altLang="en-US" sz="32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</a:t>
            </a:r>
            <a:r>
              <a:rPr lang="en-US" altLang="ja-JP" sz="32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cubes</a:t>
            </a:r>
            <a:r>
              <a:rPr lang="ja-JP" altLang="en-US" sz="32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は、関数が呼び出されるたびに新しく作成されるのではなく、同じリストオブジェクトが共有されます。</a:t>
            </a:r>
          </a:p>
        </p:txBody>
      </p:sp>
    </p:spTree>
    <p:extLst>
      <p:ext uri="{BB962C8B-B14F-4D97-AF65-F5344CB8AC3E}">
        <p14:creationId xmlns:p14="http://schemas.microsoft.com/office/powerpoint/2010/main" val="4287802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1C24-0FD4-726E-A0CF-1D054687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CE4249F-A8C3-73CD-62A6-2AEDDE1A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変更可能なデフォルト引数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4815D23-8E05-ABB5-AAEA-BA9294FDCC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7FC91066-ED04-2A86-9D08-E7651021CEAB}"/>
              </a:ext>
            </a:extLst>
          </p:cNvPr>
          <p:cNvSpPr txBox="1">
            <a:spLocks/>
          </p:cNvSpPr>
          <p:nvPr/>
        </p:nvSpPr>
        <p:spPr>
          <a:xfrm>
            <a:off x="522774" y="1796868"/>
            <a:ext cx="6803649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 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関数の実行を追う</a:t>
            </a: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694537DA-0EAD-7781-9AE7-51FB2B7AE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73155"/>
              </p:ext>
            </p:extLst>
          </p:nvPr>
        </p:nvGraphicFramePr>
        <p:xfrm>
          <a:off x="273627" y="2651759"/>
          <a:ext cx="17806555" cy="6672348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945573">
                  <a:extLst>
                    <a:ext uri="{9D8B030D-6E8A-4147-A177-3AD203B41FA5}">
                      <a16:colId xmlns:a16="http://schemas.microsoft.com/office/drawing/2014/main" val="3817349409"/>
                    </a:ext>
                  </a:extLst>
                </a:gridCol>
                <a:gridCol w="4096403">
                  <a:extLst>
                    <a:ext uri="{9D8B030D-6E8A-4147-A177-3AD203B41FA5}">
                      <a16:colId xmlns:a16="http://schemas.microsoft.com/office/drawing/2014/main" val="1384411953"/>
                    </a:ext>
                  </a:extLst>
                </a:gridCol>
                <a:gridCol w="849670">
                  <a:extLst>
                    <a:ext uri="{9D8B030D-6E8A-4147-A177-3AD203B41FA5}">
                      <a16:colId xmlns:a16="http://schemas.microsoft.com/office/drawing/2014/main" val="586579206"/>
                    </a:ext>
                  </a:extLst>
                </a:gridCol>
                <a:gridCol w="886691">
                  <a:extLst>
                    <a:ext uri="{9D8B030D-6E8A-4147-A177-3AD203B41FA5}">
                      <a16:colId xmlns:a16="http://schemas.microsoft.com/office/drawing/2014/main" val="304189817"/>
                    </a:ext>
                  </a:extLst>
                </a:gridCol>
                <a:gridCol w="3435927">
                  <a:extLst>
                    <a:ext uri="{9D8B030D-6E8A-4147-A177-3AD203B41FA5}">
                      <a16:colId xmlns:a16="http://schemas.microsoft.com/office/drawing/2014/main" val="2719210463"/>
                    </a:ext>
                  </a:extLst>
                </a:gridCol>
                <a:gridCol w="3435927">
                  <a:extLst>
                    <a:ext uri="{9D8B030D-6E8A-4147-A177-3AD203B41FA5}">
                      <a16:colId xmlns:a16="http://schemas.microsoft.com/office/drawing/2014/main" val="244831553"/>
                    </a:ext>
                  </a:extLst>
                </a:gridCol>
                <a:gridCol w="4156364">
                  <a:extLst>
                    <a:ext uri="{9D8B030D-6E8A-4147-A177-3AD203B41FA5}">
                      <a16:colId xmlns:a16="http://schemas.microsoft.com/office/drawing/2014/main" val="2866755335"/>
                    </a:ext>
                  </a:extLst>
                </a:gridCol>
              </a:tblGrid>
              <a:tr h="12242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sz="28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呼出</a:t>
                      </a:r>
                      <a:endParaRPr lang="en-US" altLang="ja-JP" sz="2800" dirty="0">
                        <a:latin typeface="Noto Sans JP" panose="020B0200000000000000" pitchFamily="50" charset="-128"/>
                        <a:ea typeface="Noto Sans JP" panose="020B0200000000000000" pitchFamily="50" charset="-128"/>
                      </a:endParaRPr>
                    </a:p>
                    <a:p>
                      <a:pPr algn="ctr">
                        <a:buNone/>
                      </a:pPr>
                      <a:r>
                        <a:rPr lang="ja-JP" altLang="en-US" sz="28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回数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sz="27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呼び出しコード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a</a:t>
                      </a:r>
                      <a:r>
                        <a:rPr lang="ja-JP" altLang="en-US" sz="20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の値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b</a:t>
                      </a:r>
                      <a:r>
                        <a:rPr lang="ja-JP" altLang="en-US" sz="20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の値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7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squares</a:t>
                      </a:r>
                      <a:r>
                        <a:rPr lang="ja-JP" altLang="en-US" sz="27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の変化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7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cubes</a:t>
                      </a:r>
                      <a:r>
                        <a:rPr lang="ja-JP" altLang="en-US" sz="27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の変化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戻り値と出力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29543"/>
                  </a:ext>
                </a:extLst>
              </a:tr>
              <a:tr h="12242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b="1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1</a:t>
                      </a:r>
                      <a:endParaRPr lang="ja-JP" altLang="en-US" sz="2700" dirty="0">
                        <a:latin typeface="Noto Sans JP" panose="020B0200000000000000" pitchFamily="50" charset="-128"/>
                        <a:ea typeface="Noto Sans JP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print(culc(1))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0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[] → [1] (1**2)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[] → </a:t>
                      </a:r>
                    </a:p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[1] (1**3)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4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([1], [1])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901201"/>
                  </a:ext>
                </a:extLst>
              </a:tr>
              <a:tr h="12242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b="1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2</a:t>
                      </a:r>
                      <a:endParaRPr lang="ja-JP" altLang="en-US" sz="2700" dirty="0">
                        <a:latin typeface="Noto Sans JP" panose="020B0200000000000000" pitchFamily="50" charset="-128"/>
                        <a:ea typeface="Noto Sans JP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print(</a:t>
                      </a:r>
                      <a:r>
                        <a:rPr lang="en-US" sz="2700" dirty="0" err="1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culc</a:t>
                      </a:r>
                      <a:r>
                        <a:rPr lang="en-US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(2, 3))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0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[1] → [1, 4] (2**2)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[1] → </a:t>
                      </a:r>
                    </a:p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[1, 27] (3**3)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([1, 4], [1, 27])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016859"/>
                  </a:ext>
                </a:extLst>
              </a:tr>
              <a:tr h="12242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b="1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3</a:t>
                      </a:r>
                      <a:endParaRPr lang="ja-JP" altLang="en-US" sz="2700" dirty="0">
                        <a:latin typeface="Noto Sans JP" panose="020B0200000000000000" pitchFamily="50" charset="-128"/>
                        <a:ea typeface="Noto Sans JP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print(culc(3, 4)) </a:t>
                      </a:r>
                      <a:r>
                        <a:rPr lang="fr-FR" sz="2700" b="1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【A】</a:t>
                      </a:r>
                      <a:endParaRPr lang="fr-FR" sz="2700" dirty="0">
                        <a:latin typeface="Noto Sans JP" panose="020B0200000000000000" pitchFamily="50" charset="-128"/>
                        <a:ea typeface="Noto Sans JP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0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[1, 4] → [1, 4, 9] (3**2)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[1, 27] → </a:t>
                      </a:r>
                    </a:p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[1, 27, 64] (4**3)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400" b="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([1, 4, 9], [1, 27, 64])</a:t>
                      </a:r>
                      <a:endParaRPr lang="ja-JP" altLang="en-US" sz="2400" b="0" dirty="0">
                        <a:latin typeface="Noto Sans JP" panose="020B0200000000000000" pitchFamily="50" charset="-128"/>
                        <a:ea typeface="Noto Sans JP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86702"/>
                  </a:ext>
                </a:extLst>
              </a:tr>
              <a:tr h="17752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b="1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4</a:t>
                      </a:r>
                      <a:endParaRPr lang="ja-JP" altLang="en-US" sz="2700" dirty="0">
                        <a:latin typeface="Noto Sans JP" panose="020B0200000000000000" pitchFamily="50" charset="-128"/>
                        <a:ea typeface="Noto Sans JP" panose="020B0200000000000000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70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print(culc(4, 5))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ja-JP" sz="27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0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[1, 4, 9] → [1, 4, 9, 16] (4**2)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[1, 27, 64] → </a:t>
                      </a:r>
                    </a:p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[1, 27, 64, 125] (5**3)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400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([1, 4, 9, 16], [1, 27, 64, 125])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782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89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3F8CE-7058-56B2-517C-6EDF8B0C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41F18250-9AEF-6B43-DC66-0B46C122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4.</a:t>
            </a:r>
            <a:endParaRPr lang="ja-JP" altLang="en-US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7183318-67B3-16EC-7DF4-1AD493713D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C4C475C-3F64-FA39-8868-0BEA3FC1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796925"/>
            <a:ext cx="5268060" cy="383911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C7CCA81-5906-9B0F-9447-8E136159C3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831"/>
          <a:stretch>
            <a:fillRect/>
          </a:stretch>
        </p:blipFill>
        <p:spPr>
          <a:xfrm>
            <a:off x="6041276" y="1796925"/>
            <a:ext cx="6205448" cy="517279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6A38180-F267-BCAF-FC39-49B0BC4116B2}"/>
              </a:ext>
            </a:extLst>
          </p:cNvPr>
          <p:cNvSpPr txBox="1"/>
          <p:nvPr/>
        </p:nvSpPr>
        <p:spPr>
          <a:xfrm>
            <a:off x="1620982" y="3255499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100</a:t>
            </a:r>
            <a:endParaRPr kumimoji="1" lang="ja-JP" altLang="en-US" sz="2000" dirty="0">
              <a:solidFill>
                <a:srgbClr val="FF0000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AA2032-223F-0D97-342B-736495ADBEF6}"/>
              </a:ext>
            </a:extLst>
          </p:cNvPr>
          <p:cNvSpPr txBox="1"/>
          <p:nvPr/>
        </p:nvSpPr>
        <p:spPr>
          <a:xfrm>
            <a:off x="2233650" y="3608759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100</a:t>
            </a:r>
            <a:r>
              <a:rPr kumimoji="1" lang="ja-JP" altLang="en-US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en-US" altLang="ja-JP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%</a:t>
            </a:r>
            <a:r>
              <a:rPr kumimoji="1" lang="ja-JP" altLang="en-US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en-US" altLang="ja-JP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20</a:t>
            </a:r>
            <a:r>
              <a:rPr kumimoji="1" lang="ja-JP" altLang="en-US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en-US" altLang="ja-JP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+</a:t>
            </a:r>
            <a:r>
              <a:rPr kumimoji="1" lang="ja-JP" altLang="en-US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en-US" altLang="ja-JP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5</a:t>
            </a:r>
            <a:endParaRPr kumimoji="1" lang="ja-JP" altLang="en-US" sz="2000" dirty="0">
              <a:solidFill>
                <a:srgbClr val="FF0000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CF9263E-3C00-952F-D880-2C8EE04FB270}"/>
              </a:ext>
            </a:extLst>
          </p:cNvPr>
          <p:cNvSpPr txBox="1"/>
          <p:nvPr/>
        </p:nvSpPr>
        <p:spPr>
          <a:xfrm>
            <a:off x="1596341" y="4422342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8 / 100</a:t>
            </a:r>
            <a:endParaRPr kumimoji="1" lang="ja-JP" altLang="en-US" sz="2000" dirty="0">
              <a:solidFill>
                <a:srgbClr val="FF0000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F6A4136-47A6-D8FB-086D-618A058021E3}"/>
              </a:ext>
            </a:extLst>
          </p:cNvPr>
          <p:cNvSpPr txBox="1"/>
          <p:nvPr/>
        </p:nvSpPr>
        <p:spPr>
          <a:xfrm>
            <a:off x="1596341" y="4775602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8 / 5</a:t>
            </a:r>
            <a:endParaRPr kumimoji="1" lang="ja-JP" altLang="en-US" sz="2000" dirty="0">
              <a:solidFill>
                <a:srgbClr val="FF0000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014794C3-B438-0CB6-28DE-F1FD82DF16AD}"/>
              </a:ext>
            </a:extLst>
          </p:cNvPr>
          <p:cNvSpPr/>
          <p:nvPr/>
        </p:nvSpPr>
        <p:spPr>
          <a:xfrm>
            <a:off x="6384302" y="3220829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07618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16CC-E88E-31BB-22DB-6B06A2FB2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273F3E46-C1B7-22AC-279F-B35FD208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15.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位置引数とキーワード引数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25CC89C-CEB2-7943-7C42-FB667811FE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AFD6D5-20FB-0BC3-DF29-5BB32A21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690334"/>
            <a:ext cx="17109288" cy="7459116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E57EFC5-CA8C-CE31-7BD0-0EF2C58C2D5C}"/>
              </a:ext>
            </a:extLst>
          </p:cNvPr>
          <p:cNvSpPr/>
          <p:nvPr/>
        </p:nvSpPr>
        <p:spPr>
          <a:xfrm>
            <a:off x="824451" y="4393949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4B5AF1-FF7A-7610-B1B6-F26ABCFE9B02}"/>
              </a:ext>
            </a:extLst>
          </p:cNvPr>
          <p:cNvSpPr txBox="1"/>
          <p:nvPr/>
        </p:nvSpPr>
        <p:spPr>
          <a:xfrm>
            <a:off x="7952509" y="1733958"/>
            <a:ext cx="9812716" cy="312824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まとめ（関数の引数を指定する際のルール）</a:t>
            </a:r>
            <a:endParaRPr kumimoji="1" lang="en-US" altLang="ja-JP" b="1" dirty="0">
              <a:solidFill>
                <a:srgbClr val="FF0000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●位置引数とキーワード引数を混ぜる場合は、必ず位置引数を先に指定する。</a:t>
            </a:r>
          </a:p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●関数で定義されていない引数は渡すことができない。</a:t>
            </a:r>
          </a:p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●必須引数は必ず指定する。</a:t>
            </a:r>
          </a:p>
        </p:txBody>
      </p:sp>
    </p:spTree>
    <p:extLst>
      <p:ext uri="{BB962C8B-B14F-4D97-AF65-F5344CB8AC3E}">
        <p14:creationId xmlns:p14="http://schemas.microsoft.com/office/powerpoint/2010/main" val="25592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BE35-75CE-6E7E-09D4-64F2332CC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4231E21A-2219-C4C8-92FF-D284299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16.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アンパック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1A5C6F-E7A1-4312-4B78-209D1B801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1D6710-51F0-8EB2-275F-7EE7BB6A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461838"/>
            <a:ext cx="15546970" cy="53633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EA5DF3A-4E5F-01B3-7641-F9035AD6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47" y="1986979"/>
            <a:ext cx="3962953" cy="34961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35DA96E-9CA0-8F82-1A89-74C7249C3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5061" y="1986979"/>
            <a:ext cx="4220164" cy="5163271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04CFA7C6-03CB-EB2D-8F85-363AB640F3D0}"/>
              </a:ext>
            </a:extLst>
          </p:cNvPr>
          <p:cNvSpPr/>
          <p:nvPr/>
        </p:nvSpPr>
        <p:spPr>
          <a:xfrm>
            <a:off x="13833869" y="4388504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15498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B00C3-F267-74FE-F3B0-DEB3436F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E417A1B-1EE7-604B-52D2-AB947157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16.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アンパック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B451E3E-7734-660A-E3CB-4DBA1EB1DD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BF5778-D436-4D1D-E55A-7E7E64AC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48" y="2031019"/>
            <a:ext cx="18044652" cy="622496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7F5B610-780D-9EA7-5ABF-BC7E0AC53DCA}"/>
              </a:ext>
            </a:extLst>
          </p:cNvPr>
          <p:cNvSpPr/>
          <p:nvPr/>
        </p:nvSpPr>
        <p:spPr>
          <a:xfrm>
            <a:off x="1066800" y="7823407"/>
            <a:ext cx="748145" cy="353854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3B9373-FF97-1028-354F-E14553EE4C74}"/>
              </a:ext>
            </a:extLst>
          </p:cNvPr>
          <p:cNvSpPr/>
          <p:nvPr/>
        </p:nvSpPr>
        <p:spPr>
          <a:xfrm>
            <a:off x="1890252" y="7823407"/>
            <a:ext cx="9082548" cy="353854"/>
          </a:xfrm>
          <a:prstGeom prst="rect">
            <a:avLst/>
          </a:prstGeom>
          <a:solidFill>
            <a:srgbClr val="0066FF">
              <a:alpha val="3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DB4AF4A-6697-309E-545F-29B20AB69CFB}"/>
              </a:ext>
            </a:extLst>
          </p:cNvPr>
          <p:cNvSpPr/>
          <p:nvPr/>
        </p:nvSpPr>
        <p:spPr>
          <a:xfrm>
            <a:off x="11048107" y="7823407"/>
            <a:ext cx="6838112" cy="353854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581A18B-0699-A1AD-90DB-A574DD981AB0}"/>
              </a:ext>
            </a:extLst>
          </p:cNvPr>
          <p:cNvSpPr/>
          <p:nvPr/>
        </p:nvSpPr>
        <p:spPr>
          <a:xfrm>
            <a:off x="1627277" y="3839259"/>
            <a:ext cx="680132" cy="353854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8CBB91F-A7B9-75A7-7D2D-1BDD0422A468}"/>
              </a:ext>
            </a:extLst>
          </p:cNvPr>
          <p:cNvSpPr/>
          <p:nvPr/>
        </p:nvSpPr>
        <p:spPr>
          <a:xfrm>
            <a:off x="2479962" y="3839259"/>
            <a:ext cx="748145" cy="353854"/>
          </a:xfrm>
          <a:prstGeom prst="rect">
            <a:avLst/>
          </a:prstGeom>
          <a:solidFill>
            <a:srgbClr val="0066FF"/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AD2798B-01E2-C202-1CCE-62D52992A65F}"/>
              </a:ext>
            </a:extLst>
          </p:cNvPr>
          <p:cNvSpPr/>
          <p:nvPr/>
        </p:nvSpPr>
        <p:spPr>
          <a:xfrm>
            <a:off x="3228107" y="3839259"/>
            <a:ext cx="748145" cy="353854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E5D33B0-C377-F919-AE2A-B79FF9210FBF}"/>
              </a:ext>
            </a:extLst>
          </p:cNvPr>
          <p:cNvSpPr txBox="1"/>
          <p:nvPr/>
        </p:nvSpPr>
        <p:spPr>
          <a:xfrm>
            <a:off x="3934687" y="3730309"/>
            <a:ext cx="2888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C390DA-2140-2BE8-5F0C-7E42894D094D}"/>
              </a:ext>
            </a:extLst>
          </p:cNvPr>
          <p:cNvSpPr txBox="1"/>
          <p:nvPr/>
        </p:nvSpPr>
        <p:spPr>
          <a:xfrm>
            <a:off x="5992944" y="8255981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0066FF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引数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2A52BE0-06CB-513C-CFE8-7E92D2FF13DC}"/>
              </a:ext>
            </a:extLst>
          </p:cNvPr>
          <p:cNvSpPr txBox="1"/>
          <p:nvPr/>
        </p:nvSpPr>
        <p:spPr>
          <a:xfrm>
            <a:off x="13162960" y="8255981"/>
            <a:ext cx="26084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キーワード引数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C232BD7-A58A-AED1-09CA-802D4A610FD4}"/>
              </a:ext>
            </a:extLst>
          </p:cNvPr>
          <p:cNvSpPr txBox="1"/>
          <p:nvPr/>
        </p:nvSpPr>
        <p:spPr>
          <a:xfrm>
            <a:off x="1002290" y="8255981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引数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A67AA3C6-D233-633A-4AF4-8328C589F117}"/>
              </a:ext>
            </a:extLst>
          </p:cNvPr>
          <p:cNvGrpSpPr/>
          <p:nvPr/>
        </p:nvGrpSpPr>
        <p:grpSpPr>
          <a:xfrm>
            <a:off x="7770653" y="2331212"/>
            <a:ext cx="10115566" cy="5192002"/>
            <a:chOff x="7770653" y="2331212"/>
            <a:chExt cx="10115566" cy="5192002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4DEDAFA7-75C4-134C-5D32-58A6091656F4}"/>
                </a:ext>
              </a:extLst>
            </p:cNvPr>
            <p:cNvSpPr/>
            <p:nvPr/>
          </p:nvSpPr>
          <p:spPr>
            <a:xfrm>
              <a:off x="7770653" y="2994142"/>
              <a:ext cx="10115566" cy="452907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3200" b="1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*</a:t>
              </a:r>
              <a:r>
                <a:rPr kumimoji="1" lang="en-US" altLang="ja-JP" sz="3200" b="1" dirty="0" err="1">
                  <a:latin typeface="Noto Sans JP" panose="020B0200000000000000" pitchFamily="50" charset="-128"/>
                  <a:ea typeface="Noto Sans JP" panose="020B0200000000000000" pitchFamily="50" charset="-128"/>
                </a:rPr>
                <a:t>args</a:t>
              </a:r>
              <a:r>
                <a:rPr kumimoji="1" lang="ja-JP" altLang="en-US" sz="3200" b="1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（アスタリスク</a:t>
              </a:r>
              <a:r>
                <a:rPr kumimoji="1" lang="en-US" altLang="ja-JP" sz="3200" b="1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1</a:t>
              </a:r>
              <a:r>
                <a:rPr kumimoji="1" lang="ja-JP" altLang="en-US" sz="3200" b="1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つ）</a:t>
              </a:r>
              <a:r>
                <a:rPr kumimoji="1" lang="ja-JP" altLang="en-US" sz="2800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：</a:t>
              </a:r>
            </a:p>
            <a:p>
              <a:endPara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800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これは、位置引数をタプルとして受け取ります。</a:t>
              </a:r>
            </a:p>
            <a:p>
              <a:endPara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endPara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3200" b="1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**</a:t>
              </a:r>
              <a:r>
                <a:rPr kumimoji="1" lang="en-US" altLang="ja-JP" sz="3200" b="1" dirty="0" err="1">
                  <a:latin typeface="Noto Sans JP" panose="020B0200000000000000" pitchFamily="50" charset="-128"/>
                  <a:ea typeface="Noto Sans JP" panose="020B0200000000000000" pitchFamily="50" charset="-128"/>
                </a:rPr>
                <a:t>kwargs</a:t>
              </a:r>
              <a:r>
                <a:rPr kumimoji="1" lang="ja-JP" altLang="en-US" sz="3200" b="1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（アスタリスク</a:t>
              </a:r>
              <a:r>
                <a:rPr kumimoji="1" lang="en-US" altLang="ja-JP" sz="3200" b="1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2</a:t>
              </a:r>
              <a:r>
                <a:rPr kumimoji="1" lang="ja-JP" altLang="en-US" sz="3200" b="1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つ）</a:t>
              </a:r>
              <a:r>
                <a:rPr kumimoji="1" lang="ja-JP" altLang="en-US" sz="2800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：</a:t>
              </a:r>
            </a:p>
            <a:p>
              <a:endPara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800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これは、キーワード引数を辞書として受け取ります。</a:t>
              </a: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0CDAAB2C-B6DE-1630-3B59-7D04AE539FD0}"/>
                </a:ext>
              </a:extLst>
            </p:cNvPr>
            <p:cNvSpPr/>
            <p:nvPr/>
          </p:nvSpPr>
          <p:spPr>
            <a:xfrm>
              <a:off x="7770653" y="2331212"/>
              <a:ext cx="3365647" cy="66293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>
                  <a:latin typeface="Noto Sans JP" panose="020B0200000000000000" pitchFamily="50" charset="-128"/>
                  <a:ea typeface="Noto Sans JP" panose="020B0200000000000000" pitchFamily="50" charset="-128"/>
                </a:rPr>
                <a:t>アンパックの文法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6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9" grpId="0" animBg="1"/>
      <p:bldP spid="12" grpId="0" animBg="1"/>
      <p:bldP spid="13" grpId="0" animBg="1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24661-51CE-D0A3-21E2-23932AFE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BEF71F48-85E1-0BC1-BBE1-D5331929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17.</a:t>
            </a:r>
            <a:endParaRPr lang="ja-JP" altLang="en-US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A0207B1-05D5-6675-7A6A-7C19BEECB6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8766420-BC48-AC32-3643-F8C8D3C2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6" y="2137943"/>
            <a:ext cx="17175972" cy="6011114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30E3B6F3-8588-90E9-CA2C-6E87B5EC3AF8}"/>
              </a:ext>
            </a:extLst>
          </p:cNvPr>
          <p:cNvSpPr/>
          <p:nvPr/>
        </p:nvSpPr>
        <p:spPr>
          <a:xfrm>
            <a:off x="921433" y="7441949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245549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6EFF3-084A-8460-90A2-603962424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5D7DA17F-500A-23A7-DAED-D521C924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18.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リスト内包表記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DA03E1-EE3D-9A61-A848-C554612EA7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E291B96-5BF2-2802-F645-665A45E2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798602"/>
            <a:ext cx="11136279" cy="463932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BB215A3-8857-B6BF-74E0-396797AF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155" y="3827709"/>
            <a:ext cx="4991797" cy="5220429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F3CD4DE3-2FE3-732D-23C6-53A7E636452F}"/>
              </a:ext>
            </a:extLst>
          </p:cNvPr>
          <p:cNvSpPr/>
          <p:nvPr/>
        </p:nvSpPr>
        <p:spPr>
          <a:xfrm>
            <a:off x="9497397" y="5239782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B7551C8-5739-8D60-C8FC-54080E69B471}"/>
              </a:ext>
            </a:extLst>
          </p:cNvPr>
          <p:cNvGrpSpPr/>
          <p:nvPr/>
        </p:nvGrpSpPr>
        <p:grpSpPr>
          <a:xfrm>
            <a:off x="522775" y="7122457"/>
            <a:ext cx="7774885" cy="1318208"/>
            <a:chOff x="522775" y="7122457"/>
            <a:chExt cx="7774885" cy="1318208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0A8EE00-2F28-8087-93D8-5A5344DC1B6C}"/>
                </a:ext>
              </a:extLst>
            </p:cNvPr>
            <p:cNvSpPr txBox="1"/>
            <p:nvPr/>
          </p:nvSpPr>
          <p:spPr>
            <a:xfrm>
              <a:off x="522775" y="7584122"/>
              <a:ext cx="7774885" cy="856543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spAutoFit/>
            </a:bodyPr>
            <a:lstStyle/>
            <a:p>
              <a:r>
                <a:rPr kumimoji="1" lang="en-US" altLang="ja-JP" sz="40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[</a:t>
              </a:r>
              <a:r>
                <a:rPr kumimoji="1" lang="ja-JP" altLang="en-US" sz="40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式 </a:t>
              </a:r>
              <a:r>
                <a:rPr kumimoji="1" lang="en-US" altLang="ja-JP" sz="40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for </a:t>
              </a:r>
              <a:r>
                <a:rPr kumimoji="1" lang="ja-JP" altLang="en-US" sz="40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変数 </a:t>
              </a:r>
              <a:r>
                <a:rPr kumimoji="1" lang="en-US" altLang="ja-JP" sz="40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in </a:t>
              </a:r>
              <a:r>
                <a:rPr kumimoji="1" lang="ja-JP" altLang="en-US" sz="40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イテラブル </a:t>
              </a:r>
              <a:r>
                <a:rPr kumimoji="1" lang="en-US" altLang="ja-JP" sz="40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if </a:t>
              </a:r>
              <a:r>
                <a:rPr kumimoji="1" lang="ja-JP" altLang="en-US" sz="40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条件</a:t>
              </a:r>
              <a:r>
                <a:rPr kumimoji="1" lang="en-US" altLang="ja-JP" sz="40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]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6BED9B8-A6C9-0E87-85C6-9D84E7ACC8DE}"/>
                </a:ext>
              </a:extLst>
            </p:cNvPr>
            <p:cNvSpPr txBox="1"/>
            <p:nvPr/>
          </p:nvSpPr>
          <p:spPr>
            <a:xfrm>
              <a:off x="522775" y="7122457"/>
              <a:ext cx="3877985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 anchor="ctr">
              <a:spAutoFit/>
            </a:bodyPr>
            <a:lstStyle/>
            <a:p>
              <a:r>
                <a:rPr kumimoji="1" lang="ja-JP" altLang="en-US" sz="24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リスト内包表記の基本構文</a:t>
              </a:r>
              <a:endParaRPr kumimoji="1" lang="en-US" altLang="ja-JP" sz="24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3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C5B40-C78B-D896-3FD1-C95B01A8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4220356-D28A-EB0C-E845-8245166E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リスト内包表記と入れ子構造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500352E-29F4-C8F6-2281-5B4DCDB7B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9C59D2-0862-FFAD-45A9-3092D10D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852344"/>
            <a:ext cx="8316486" cy="383911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F34AAD-914C-FD93-6B17-8849E2DA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441" y="3771899"/>
            <a:ext cx="5839640" cy="5191850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A0FF73A3-19BF-C9D6-08DD-D547D19FD225}"/>
              </a:ext>
            </a:extLst>
          </p:cNvPr>
          <p:cNvSpPr/>
          <p:nvPr/>
        </p:nvSpPr>
        <p:spPr>
          <a:xfrm>
            <a:off x="6186161" y="4130713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402165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F2F90-15B4-75C3-06A5-DAEA2825A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7FD2979A-CC91-BFC9-B615-3C4DE761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20. collections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モジュールと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deque</a:t>
            </a:r>
            <a:endParaRPr lang="ja-JP" altLang="en-US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D92CA2E-EF45-B956-7C57-A55BF323F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F331D3-CF07-2CF6-7E78-6ADBA623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859197"/>
            <a:ext cx="10231278" cy="49060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9E5C609-78EC-363E-2C03-EB30500E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15" y="4312227"/>
            <a:ext cx="6554115" cy="5210902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EE06CE17-4ABE-E8F7-0221-A63516FFCFAD}"/>
              </a:ext>
            </a:extLst>
          </p:cNvPr>
          <p:cNvSpPr/>
          <p:nvPr/>
        </p:nvSpPr>
        <p:spPr>
          <a:xfrm>
            <a:off x="8679979" y="4671041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11" name="矢印: 左 10">
            <a:extLst>
              <a:ext uri="{FF2B5EF4-FFF2-40B4-BE49-F238E27FC236}">
                <a16:creationId xmlns:a16="http://schemas.microsoft.com/office/drawing/2014/main" id="{CB3FD051-8595-0CDC-E5D0-6B8C081DDF86}"/>
              </a:ext>
            </a:extLst>
          </p:cNvPr>
          <p:cNvSpPr/>
          <p:nvPr/>
        </p:nvSpPr>
        <p:spPr>
          <a:xfrm>
            <a:off x="13678135" y="5461396"/>
            <a:ext cx="4087090" cy="77001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　</a:t>
            </a:r>
            <a:r>
              <a:rPr kumimoji="1"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pop()</a:t>
            </a:r>
            <a:r>
              <a:rPr kumimoji="1"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は引数はとれない</a:t>
            </a:r>
          </a:p>
        </p:txBody>
      </p:sp>
      <p:sp>
        <p:nvSpPr>
          <p:cNvPr id="12" name="矢印: 左 11">
            <a:extLst>
              <a:ext uri="{FF2B5EF4-FFF2-40B4-BE49-F238E27FC236}">
                <a16:creationId xmlns:a16="http://schemas.microsoft.com/office/drawing/2014/main" id="{77D741BD-07C6-E9FA-8572-877B075B75B5}"/>
              </a:ext>
            </a:extLst>
          </p:cNvPr>
          <p:cNvSpPr/>
          <p:nvPr/>
        </p:nvSpPr>
        <p:spPr>
          <a:xfrm>
            <a:off x="13678135" y="6532670"/>
            <a:ext cx="4087090" cy="77001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err="1">
                <a:latin typeface="Noto Sans JP" panose="020B0200000000000000" pitchFamily="50" charset="-128"/>
                <a:ea typeface="Noto Sans JP" panose="020B0200000000000000" pitchFamily="50" charset="-128"/>
              </a:rPr>
              <a:t>removeleft</a:t>
            </a:r>
            <a:r>
              <a:rPr kumimoji="1"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はない</a:t>
            </a:r>
          </a:p>
        </p:txBody>
      </p:sp>
      <p:sp>
        <p:nvSpPr>
          <p:cNvPr id="13" name="矢印: 左 12">
            <a:extLst>
              <a:ext uri="{FF2B5EF4-FFF2-40B4-BE49-F238E27FC236}">
                <a16:creationId xmlns:a16="http://schemas.microsoft.com/office/drawing/2014/main" id="{2CA018A0-76B0-8020-80EF-24C64B04E3EA}"/>
              </a:ext>
            </a:extLst>
          </p:cNvPr>
          <p:cNvSpPr/>
          <p:nvPr/>
        </p:nvSpPr>
        <p:spPr>
          <a:xfrm>
            <a:off x="13678135" y="7501073"/>
            <a:ext cx="4087090" cy="77001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delete()</a:t>
            </a:r>
            <a:r>
              <a:rPr kumimoji="1"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はない</a:t>
            </a:r>
          </a:p>
        </p:txBody>
      </p:sp>
      <p:sp>
        <p:nvSpPr>
          <p:cNvPr id="14" name="矢印: 左 13">
            <a:extLst>
              <a:ext uri="{FF2B5EF4-FFF2-40B4-BE49-F238E27FC236}">
                <a16:creationId xmlns:a16="http://schemas.microsoft.com/office/drawing/2014/main" id="{6AA3F862-1728-8F87-F64A-3A3B1ACDD8E1}"/>
              </a:ext>
            </a:extLst>
          </p:cNvPr>
          <p:cNvSpPr/>
          <p:nvPr/>
        </p:nvSpPr>
        <p:spPr>
          <a:xfrm>
            <a:off x="13678135" y="8221677"/>
            <a:ext cx="4087090" cy="1364131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pop()</a:t>
            </a:r>
            <a:r>
              <a:rPr kumimoji="1" lang="ja-JP" altLang="en-US" sz="2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に要素を指定して削除する機能はない</a:t>
            </a:r>
          </a:p>
        </p:txBody>
      </p:sp>
    </p:spTree>
    <p:extLst>
      <p:ext uri="{BB962C8B-B14F-4D97-AF65-F5344CB8AC3E}">
        <p14:creationId xmlns:p14="http://schemas.microsoft.com/office/powerpoint/2010/main" val="30754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BDD5-8823-A9B6-69D5-6E118051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58F09552-4251-DDA7-4A15-87CD3C4C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21.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リスト操作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A805C1B-64B6-907B-9766-39F2DD175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7B58F0F-BFFA-7E49-A7E2-BB7B7683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481241"/>
            <a:ext cx="17052130" cy="8240275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DA78EBF7-8F18-A183-06FB-BC2F6885331E}"/>
              </a:ext>
            </a:extLst>
          </p:cNvPr>
          <p:cNvSpPr/>
          <p:nvPr/>
        </p:nvSpPr>
        <p:spPr>
          <a:xfrm>
            <a:off x="838305" y="8032249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32B5E2E-EF9E-6B29-B62A-25E278C5E05F}"/>
              </a:ext>
            </a:extLst>
          </p:cNvPr>
          <p:cNvCxnSpPr/>
          <p:nvPr/>
        </p:nvCxnSpPr>
        <p:spPr>
          <a:xfrm>
            <a:off x="1018415" y="3699164"/>
            <a:ext cx="2237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78593E1-C2EF-D935-D563-51044CD30D81}"/>
              </a:ext>
            </a:extLst>
          </p:cNvPr>
          <p:cNvGrpSpPr/>
          <p:nvPr/>
        </p:nvGrpSpPr>
        <p:grpSpPr>
          <a:xfrm>
            <a:off x="6064594" y="2030194"/>
            <a:ext cx="11700631" cy="3389698"/>
            <a:chOff x="6064594" y="2030194"/>
            <a:chExt cx="11700631" cy="3389698"/>
          </a:xfrm>
          <a:solidFill>
            <a:srgbClr val="FF6600"/>
          </a:solidFill>
        </p:grpSpPr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BD2C33A8-8F5D-4193-E1DF-DA4404E2BA24}"/>
                </a:ext>
              </a:extLst>
            </p:cNvPr>
            <p:cNvSpPr txBox="1"/>
            <p:nvPr/>
          </p:nvSpPr>
          <p:spPr>
            <a:xfrm>
              <a:off x="6064594" y="2526792"/>
              <a:ext cx="11700631" cy="289310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sort()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メソッドは、リストの要素を並び替えます。</a:t>
              </a:r>
            </a:p>
            <a:p>
              <a:endParaRPr kumimoji="1" lang="ja-JP" altLang="en-US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reverse=True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という引数が指定されているため、要素は</a:t>
              </a:r>
              <a:endParaRPr kumimoji="1" lang="en-US" altLang="ja-JP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pPr>
                <a:lnSpc>
                  <a:spcPct val="150000"/>
                </a:lnSpc>
              </a:pPr>
              <a:r>
                <a:rPr kumimoji="1" lang="ja-JP" altLang="en-US" sz="2800" dirty="0">
                  <a:solidFill>
                    <a:schemeClr val="bg1"/>
                  </a:solidFill>
                  <a:highlight>
                    <a:srgbClr val="000000"/>
                  </a:highlight>
                  <a:latin typeface="Noto Sans JP" panose="020B0200000000000000" pitchFamily="50" charset="-128"/>
                  <a:ea typeface="Noto Sans JP" panose="020B0200000000000000" pitchFamily="50" charset="-128"/>
                </a:rPr>
                <a:t>降順（大きい順）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に並び替えられます。</a:t>
              </a:r>
            </a:p>
            <a:p>
              <a:endParaRPr kumimoji="1" lang="ja-JP" altLang="en-US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リストは </a:t>
              </a:r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[50, 30, 20, 15, 5, 1, -10] 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となります。</a:t>
              </a:r>
              <a:endParaRPr kumimoji="1" lang="en-US" altLang="ja-JP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661CF46-DA19-7A87-E678-6958E9EEF535}"/>
                </a:ext>
              </a:extLst>
            </p:cNvPr>
            <p:cNvSpPr txBox="1"/>
            <p:nvPr/>
          </p:nvSpPr>
          <p:spPr>
            <a:xfrm>
              <a:off x="6064594" y="2030194"/>
              <a:ext cx="3706464" cy="523220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sort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メソッドについて</a:t>
              </a:r>
              <a:endParaRPr kumimoji="1" lang="en-US" altLang="ja-JP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76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0240-7711-CA44-AD28-B4C977A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E1346BA-9A46-3B41-E5E7-BCD5E47D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22.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スライス操作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64A446F-7A64-C6B3-F8E9-7DE4219225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0FA8F1-4C16-851D-2FCD-B22CC31CB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857045"/>
            <a:ext cx="17137867" cy="7125694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F98CA7F6-704D-9CC4-A15D-6CFDDA7E408C}"/>
              </a:ext>
            </a:extLst>
          </p:cNvPr>
          <p:cNvSpPr/>
          <p:nvPr/>
        </p:nvSpPr>
        <p:spPr>
          <a:xfrm>
            <a:off x="824451" y="7242539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3046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28E3-66A3-33DC-ABF6-10AFE889C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DD2D69BB-738F-0622-F5EA-33BBA47B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23.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データ構造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21327DF-C7A0-A3EB-9E33-6F3CFEC979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BE51FF-A1AC-4B74-B391-4FDD96F3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433388"/>
            <a:ext cx="17109288" cy="5973009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8E58348B-5909-30C8-A3D9-FBBE5EC0179C}"/>
              </a:ext>
            </a:extLst>
          </p:cNvPr>
          <p:cNvSpPr/>
          <p:nvPr/>
        </p:nvSpPr>
        <p:spPr>
          <a:xfrm>
            <a:off x="810596" y="4624030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11065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C89F6-4B6E-CF80-FDD3-9E87CDFC8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25A9EC-9F86-0EA9-5AEF-A90FA1E6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5.</a:t>
            </a:r>
            <a:endParaRPr lang="ja-JP" altLang="en-US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9609493-5136-4673-E1B5-85251F0F96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863F437-F8D4-8143-CCF7-9F7466B2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684267"/>
            <a:ext cx="17128340" cy="7554379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433B0DE-D39C-65BF-2370-4557FB8C6115}"/>
              </a:ext>
            </a:extLst>
          </p:cNvPr>
          <p:cNvCxnSpPr>
            <a:cxnSpLocks/>
          </p:cNvCxnSpPr>
          <p:nvPr/>
        </p:nvCxnSpPr>
        <p:spPr>
          <a:xfrm>
            <a:off x="2978728" y="3186545"/>
            <a:ext cx="7065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F0C4748-1FDB-BF18-9A6A-0365751CFAC7}"/>
              </a:ext>
            </a:extLst>
          </p:cNvPr>
          <p:cNvSpPr/>
          <p:nvPr/>
        </p:nvSpPr>
        <p:spPr>
          <a:xfrm>
            <a:off x="3332018" y="3315066"/>
            <a:ext cx="2706373" cy="6809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最初に計算する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3DE0953-E673-2FB9-CBFB-F3FD7B08A397}"/>
              </a:ext>
            </a:extLst>
          </p:cNvPr>
          <p:cNvSpPr/>
          <p:nvPr/>
        </p:nvSpPr>
        <p:spPr>
          <a:xfrm>
            <a:off x="842484" y="8491898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6705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F54C3-2810-0EC3-427E-0743908D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5622AC75-62DC-0CBF-082A-84CAD5DC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19769F4-8711-AE0E-7733-D24F384EA3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441BA5-5A7E-4FA6-6677-E824A1C62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133180"/>
            <a:ext cx="17147393" cy="602064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80A46A8C-9E4E-6D6E-A7F6-425D4A87F37A}"/>
              </a:ext>
            </a:extLst>
          </p:cNvPr>
          <p:cNvSpPr/>
          <p:nvPr/>
        </p:nvSpPr>
        <p:spPr>
          <a:xfrm>
            <a:off x="838305" y="4374648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D0BD250-EC14-C6A4-3CD6-A60D11C93CE3}"/>
              </a:ext>
            </a:extLst>
          </p:cNvPr>
          <p:cNvSpPr txBox="1"/>
          <p:nvPr/>
        </p:nvSpPr>
        <p:spPr>
          <a:xfrm>
            <a:off x="6064594" y="2608352"/>
            <a:ext cx="11700631" cy="6048835"/>
          </a:xfrm>
          <a:prstGeom prst="rect">
            <a:avLst/>
          </a:prstGeom>
          <a:solidFill>
            <a:schemeClr val="bg1"/>
          </a:solidFill>
          <a:ln w="38100">
            <a:solidFill>
              <a:srgbClr val="FF66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これは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Python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で複数の値を比較する際の辞書順のルールを理解しているかという問題です。</a:t>
            </a:r>
            <a:endParaRPr kumimoji="1" lang="en-US" altLang="ja-JP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endParaRPr kumimoji="1" lang="en-US" altLang="ja-JP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辞書順の比較は、以下のルールで行われます。</a:t>
            </a:r>
            <a:endParaRPr kumimoji="1" lang="en-US" altLang="ja-JP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1.</a:t>
            </a:r>
            <a:r>
              <a:rPr kumimoji="1" lang="ja-JP" altLang="en-US" sz="2800" dirty="0">
                <a:solidFill>
                  <a:schemeClr val="bg1"/>
                </a:solidFill>
                <a:highlight>
                  <a:srgbClr val="FF66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最初の要素から順に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比較します。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2.</a:t>
            </a:r>
            <a:r>
              <a:rPr kumimoji="1" lang="ja-JP" altLang="en-US" sz="2800" dirty="0">
                <a:solidFill>
                  <a:schemeClr val="bg1"/>
                </a:solidFill>
                <a:highlight>
                  <a:srgbClr val="FF66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異なる要素が見つかった時点で、その要素の大小関係が全体の大小関係を決定します。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3.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全ての要素が同じ場合、</a:t>
            </a:r>
            <a:r>
              <a:rPr kumimoji="1" lang="ja-JP" altLang="en-US" sz="2800" dirty="0">
                <a:solidFill>
                  <a:schemeClr val="bg1"/>
                </a:solidFill>
                <a:highlight>
                  <a:srgbClr val="FF66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シーケンス（全体）の長さが長い方が大きい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と判断されます。</a:t>
            </a:r>
            <a:endParaRPr kumimoji="1" lang="en-US" altLang="ja-JP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7DAA3E-57DD-5F7F-F8D2-47605909CE4A}"/>
              </a:ext>
            </a:extLst>
          </p:cNvPr>
          <p:cNvSpPr txBox="1"/>
          <p:nvPr/>
        </p:nvSpPr>
        <p:spPr>
          <a:xfrm>
            <a:off x="6064594" y="1975256"/>
            <a:ext cx="2339102" cy="633096"/>
          </a:xfrm>
          <a:prstGeom prst="rect">
            <a:avLst/>
          </a:prstGeom>
          <a:solidFill>
            <a:srgbClr val="FF6600"/>
          </a:solidFill>
        </p:spPr>
        <p:txBody>
          <a:bodyPr wrap="none" rtlCol="0" anchor="ctr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辞書順の比較</a:t>
            </a:r>
            <a:endParaRPr kumimoji="1" lang="en-US" altLang="ja-JP" sz="2800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10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456DA-50AC-B53F-A7D1-05E2F6B9C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66E113C-E63F-527E-AA5A-1D283679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0A7E112-1B1B-157A-6E8C-D8EF18EDE6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82A766CE-B8D0-EC79-34CE-B9D2CA57D9DA}"/>
              </a:ext>
            </a:extLst>
          </p:cNvPr>
          <p:cNvSpPr txBox="1">
            <a:spLocks/>
          </p:cNvSpPr>
          <p:nvPr/>
        </p:nvSpPr>
        <p:spPr>
          <a:xfrm>
            <a:off x="522775" y="1899965"/>
            <a:ext cx="17391152" cy="188232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比較演算子とはなにか</a:t>
            </a:r>
            <a:endParaRPr lang="en-US" altLang="ja-JP" sz="48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つの値を比べて「</a:t>
            </a:r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True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（正しい）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」か「</a:t>
            </a:r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False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（間違っている）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」を返す</a:t>
            </a:r>
            <a:endParaRPr lang="ja-JP" altLang="en-US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D1F6D0-AF43-3317-B1F3-9297CBDD3943}"/>
              </a:ext>
            </a:extLst>
          </p:cNvPr>
          <p:cNvSpPr txBox="1"/>
          <p:nvPr/>
        </p:nvSpPr>
        <p:spPr>
          <a:xfrm>
            <a:off x="522775" y="3989338"/>
            <a:ext cx="4987637" cy="23083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3 &lt; 5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True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10 == 7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436431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17419-CAD3-B61B-DE44-67263991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251E01D3-D67E-AADC-F195-2D6CB7A3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AB75021-45CF-5F33-208F-25A799C34B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63D56065-08E4-4CCD-B5E4-DDF0AAD6135C}"/>
              </a:ext>
            </a:extLst>
          </p:cNvPr>
          <p:cNvSpPr txBox="1">
            <a:spLocks/>
          </p:cNvSpPr>
          <p:nvPr/>
        </p:nvSpPr>
        <p:spPr>
          <a:xfrm>
            <a:off x="730593" y="1940298"/>
            <a:ext cx="4163304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1.</a:t>
            </a:r>
            <a:r>
              <a:rPr lang="ja-JP" altLang="en-US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数字の比較</a:t>
            </a:r>
            <a:endParaRPr lang="ja-JP" altLang="en-US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576655-C40D-4A7B-7450-1DE97686FAE1}"/>
              </a:ext>
            </a:extLst>
          </p:cNvPr>
          <p:cNvSpPr txBox="1"/>
          <p:nvPr/>
        </p:nvSpPr>
        <p:spPr>
          <a:xfrm>
            <a:off x="730593" y="3015587"/>
            <a:ext cx="10574716" cy="50783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10 &gt; 3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True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2 == 2.0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True   </a:t>
            </a:r>
            <a:r>
              <a:rPr kumimoji="1" lang="da-DK" altLang="ja-JP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# int</a:t>
            </a:r>
            <a:r>
              <a:rPr kumimoji="1" lang="ja-JP" altLang="en-US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</a:t>
            </a:r>
            <a:r>
              <a:rPr kumimoji="1" lang="da-DK" altLang="ja-JP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float</a:t>
            </a:r>
            <a:r>
              <a:rPr kumimoji="1" lang="ja-JP" altLang="en-US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は数値的に同じなら</a:t>
            </a:r>
            <a:r>
              <a:rPr kumimoji="1" lang="da-DK" altLang="ja-JP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True</a:t>
            </a:r>
          </a:p>
          <a:p>
            <a:endParaRPr kumimoji="1" lang="da-DK" altLang="ja-JP" sz="3600" dirty="0">
              <a:solidFill>
                <a:schemeClr val="bg1"/>
              </a:solidFill>
              <a:latin typeface="+mn-ea"/>
            </a:endParaRP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5 &lt;= 5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True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8 != 8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54042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E129D-3B6B-12A5-DD5C-45490744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9C7141B0-3771-ED64-BC4E-ADDFEF51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4C04700-E590-99D9-8D3D-C3390C792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0952563C-E250-30B0-0047-1809BCF0ACCA}"/>
              </a:ext>
            </a:extLst>
          </p:cNvPr>
          <p:cNvSpPr txBox="1">
            <a:spLocks/>
          </p:cNvSpPr>
          <p:nvPr/>
        </p:nvSpPr>
        <p:spPr>
          <a:xfrm>
            <a:off x="522775" y="1655960"/>
            <a:ext cx="10798537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</a:t>
            </a:r>
            <a:r>
              <a:rPr lang="ja-JP" altLang="en-US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文字列の比較（アルファベット順）</a:t>
            </a:r>
            <a:endParaRPr lang="ja-JP" altLang="en-US" sz="36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EF483E-85BC-E3BE-57B3-FD39383AA3BE}"/>
              </a:ext>
            </a:extLst>
          </p:cNvPr>
          <p:cNvSpPr txBox="1"/>
          <p:nvPr/>
        </p:nvSpPr>
        <p:spPr>
          <a:xfrm>
            <a:off x="522775" y="2454897"/>
            <a:ext cx="10574716" cy="28623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"apple" &lt; "banana"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True</a:t>
            </a:r>
          </a:p>
          <a:p>
            <a:endParaRPr kumimoji="1" lang="da-DK" altLang="ja-JP" sz="3600" dirty="0">
              <a:solidFill>
                <a:schemeClr val="bg1"/>
              </a:solidFill>
              <a:latin typeface="+mn-ea"/>
            </a:endParaRP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"zoo" &lt; "Zoo"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False  </a:t>
            </a:r>
            <a:r>
              <a:rPr kumimoji="1" lang="da-DK" altLang="ja-JP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# </a:t>
            </a:r>
            <a:r>
              <a:rPr kumimoji="1" lang="ja-JP" altLang="en-US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小文字 </a:t>
            </a:r>
            <a:r>
              <a:rPr kumimoji="1" lang="en-US" altLang="ja-JP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&gt; </a:t>
            </a:r>
            <a:r>
              <a:rPr kumimoji="1" lang="ja-JP" altLang="en-US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大文字！</a:t>
            </a: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5FDE7685-A3DD-94C1-314E-3B451C05247F}"/>
              </a:ext>
            </a:extLst>
          </p:cNvPr>
          <p:cNvSpPr txBox="1">
            <a:spLocks/>
          </p:cNvSpPr>
          <p:nvPr/>
        </p:nvSpPr>
        <p:spPr>
          <a:xfrm>
            <a:off x="522775" y="5588890"/>
            <a:ext cx="10798537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rgbClr val="FF66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小文字と大文字のポイント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DFB7A7-4AC4-24F4-0E20-1CB4CDED613A}"/>
              </a:ext>
            </a:extLst>
          </p:cNvPr>
          <p:cNvSpPr txBox="1"/>
          <p:nvPr/>
        </p:nvSpPr>
        <p:spPr>
          <a:xfrm>
            <a:off x="522775" y="6262489"/>
            <a:ext cx="10574716" cy="34163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  <a:latin typeface="+mn-ea"/>
              </a:rPr>
              <a:t>&gt;&gt;&gt; "A" &lt; "a"</a:t>
            </a:r>
          </a:p>
          <a:p>
            <a:r>
              <a:rPr kumimoji="1" lang="en-US" altLang="ja-JP" sz="3600" dirty="0">
                <a:solidFill>
                  <a:schemeClr val="bg1"/>
                </a:solidFill>
                <a:latin typeface="+mn-ea"/>
              </a:rPr>
              <a:t>True</a:t>
            </a:r>
          </a:p>
          <a:p>
            <a:r>
              <a:rPr kumimoji="1" lang="en-US" altLang="ja-JP" sz="3600" dirty="0">
                <a:solidFill>
                  <a:schemeClr val="bg1"/>
                </a:solidFill>
                <a:latin typeface="+mn-ea"/>
              </a:rPr>
              <a:t>&gt;&gt;&gt; "</a:t>
            </a:r>
            <a:r>
              <a:rPr kumimoji="1" lang="en-US" altLang="ja-JP" sz="3600" dirty="0" err="1">
                <a:solidFill>
                  <a:schemeClr val="bg1"/>
                </a:solidFill>
                <a:latin typeface="+mn-ea"/>
              </a:rPr>
              <a:t>abc</a:t>
            </a:r>
            <a:r>
              <a:rPr kumimoji="1" lang="en-US" altLang="ja-JP" sz="3600" dirty="0">
                <a:solidFill>
                  <a:schemeClr val="bg1"/>
                </a:solidFill>
                <a:latin typeface="+mn-ea"/>
              </a:rPr>
              <a:t>" &gt; "</a:t>
            </a:r>
            <a:r>
              <a:rPr kumimoji="1" lang="en-US" altLang="ja-JP" sz="3600" dirty="0" err="1">
                <a:solidFill>
                  <a:schemeClr val="bg1"/>
                </a:solidFill>
                <a:latin typeface="+mn-ea"/>
              </a:rPr>
              <a:t>Abc</a:t>
            </a:r>
            <a:r>
              <a:rPr kumimoji="1" lang="en-US" altLang="ja-JP" sz="3600" dirty="0">
                <a:solidFill>
                  <a:schemeClr val="bg1"/>
                </a:solidFill>
                <a:latin typeface="+mn-ea"/>
              </a:rPr>
              <a:t>"</a:t>
            </a:r>
          </a:p>
          <a:p>
            <a:r>
              <a:rPr kumimoji="1" lang="en-US" altLang="ja-JP" sz="3600" dirty="0">
                <a:solidFill>
                  <a:schemeClr val="bg1"/>
                </a:solidFill>
                <a:latin typeface="+mn-ea"/>
              </a:rPr>
              <a:t>True</a:t>
            </a:r>
          </a:p>
          <a:p>
            <a:r>
              <a:rPr kumimoji="1" lang="en-US" altLang="ja-JP" sz="3600" dirty="0">
                <a:solidFill>
                  <a:schemeClr val="bg1"/>
                </a:solidFill>
                <a:latin typeface="+mn-ea"/>
              </a:rPr>
              <a:t>&gt;&gt;&gt; "Python" == "python"</a:t>
            </a:r>
          </a:p>
          <a:p>
            <a:r>
              <a:rPr kumimoji="1" lang="en-US" altLang="ja-JP" sz="3600" dirty="0">
                <a:solidFill>
                  <a:schemeClr val="bg1"/>
                </a:solidFill>
                <a:latin typeface="+mn-ea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571057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139C2-5B7B-F7DF-2508-C4C982BD9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8CF29C5-FC4C-8580-5503-687941CE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6DAF29-9F94-5F61-CB15-691E758097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8881C350-8069-FAE1-80F6-5E169CE58C2C}"/>
              </a:ext>
            </a:extLst>
          </p:cNvPr>
          <p:cNvSpPr txBox="1">
            <a:spLocks/>
          </p:cNvSpPr>
          <p:nvPr/>
        </p:nvSpPr>
        <p:spPr>
          <a:xfrm>
            <a:off x="730593" y="1662970"/>
            <a:ext cx="10798537" cy="188232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3.</a:t>
            </a:r>
            <a:r>
              <a:rPr lang="ja-JP" altLang="en-US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文字列の長さや順序が関係する比較</a:t>
            </a:r>
            <a:endParaRPr lang="en-US" altLang="ja-JP" sz="48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4400" u="sng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比較は「左から順に」進みます</a:t>
            </a:r>
            <a:endParaRPr lang="ja-JP" altLang="en-US" sz="3600" u="sng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15D549-05D6-277B-0F78-C93537062EA0}"/>
              </a:ext>
            </a:extLst>
          </p:cNvPr>
          <p:cNvSpPr txBox="1"/>
          <p:nvPr/>
        </p:nvSpPr>
        <p:spPr>
          <a:xfrm>
            <a:off x="730593" y="3822387"/>
            <a:ext cx="10574716" cy="452431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"apple" &lt; "apricot"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True  </a:t>
            </a:r>
            <a:r>
              <a:rPr kumimoji="1" lang="da-DK" altLang="ja-JP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# 'p' &lt; 'r'</a:t>
            </a:r>
          </a:p>
          <a:p>
            <a:endParaRPr kumimoji="1" lang="da-DK" altLang="ja-JP" sz="3600" dirty="0">
              <a:solidFill>
                <a:schemeClr val="bg1"/>
              </a:solidFill>
              <a:latin typeface="+mn-ea"/>
            </a:endParaRP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&gt;&gt;&gt; "abc" &lt; "abcd"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True  </a:t>
            </a:r>
            <a:r>
              <a:rPr kumimoji="1" lang="da-DK" altLang="ja-JP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# </a:t>
            </a:r>
            <a:r>
              <a:rPr kumimoji="1" lang="ja-JP" altLang="en-US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すべて同じだが、</a:t>
            </a:r>
            <a:r>
              <a:rPr kumimoji="1" lang="da-DK" altLang="ja-JP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abc</a:t>
            </a:r>
            <a:r>
              <a:rPr kumimoji="1" lang="ja-JP" altLang="en-US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の方が短いから小さい</a:t>
            </a:r>
          </a:p>
          <a:p>
            <a:endParaRPr kumimoji="1" lang="ja-JP" altLang="en-US" sz="36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ja-JP" sz="3600" dirty="0">
                <a:solidFill>
                  <a:schemeClr val="bg1"/>
                </a:solidFill>
                <a:latin typeface="+mn-ea"/>
              </a:rPr>
              <a:t>&gt;&gt;&gt; "</a:t>
            </a:r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abc" &gt; "ABC"</a:t>
            </a:r>
          </a:p>
          <a:p>
            <a:r>
              <a:rPr kumimoji="1" lang="da-DK" altLang="ja-JP" sz="3600" dirty="0">
                <a:solidFill>
                  <a:schemeClr val="bg1"/>
                </a:solidFill>
                <a:latin typeface="+mn-ea"/>
              </a:rPr>
              <a:t>True  </a:t>
            </a:r>
            <a:r>
              <a:rPr kumimoji="1" lang="da-DK" altLang="ja-JP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# 'a' &gt; 'A'</a:t>
            </a:r>
            <a:r>
              <a:rPr kumimoji="1" lang="ja-JP" altLang="da-DK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（</a:t>
            </a:r>
            <a:r>
              <a:rPr kumimoji="1" lang="ja-JP" altLang="en-US" sz="3600" dirty="0">
                <a:solidFill>
                  <a:srgbClr val="00B05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小文字の方が大きい）</a:t>
            </a:r>
          </a:p>
        </p:txBody>
      </p:sp>
    </p:spTree>
    <p:extLst>
      <p:ext uri="{BB962C8B-B14F-4D97-AF65-F5344CB8AC3E}">
        <p14:creationId xmlns:p14="http://schemas.microsoft.com/office/powerpoint/2010/main" val="3481498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4F2F9-528A-B996-98FE-AA04CDAA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9C64C353-4A58-A6C9-BF68-C30433D6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473C07A-DECA-DEA4-A49F-52B54DB125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A108EC61-03A3-4070-8BB0-04D483C8B4B7}"/>
              </a:ext>
            </a:extLst>
          </p:cNvPr>
          <p:cNvSpPr txBox="1">
            <a:spLocks/>
          </p:cNvSpPr>
          <p:nvPr/>
        </p:nvSpPr>
        <p:spPr>
          <a:xfrm>
            <a:off x="730593" y="1829225"/>
            <a:ext cx="10798537" cy="650739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まとめ</a:t>
            </a:r>
            <a:endParaRPr lang="ja-JP" altLang="en-US" sz="3600" u="sng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FC98F54C-EEE2-FD40-75A4-E43400B7F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412848"/>
              </p:ext>
            </p:extLst>
          </p:nvPr>
        </p:nvGraphicFramePr>
        <p:xfrm>
          <a:off x="730592" y="2858410"/>
          <a:ext cx="16947807" cy="6285258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5649269">
                  <a:extLst>
                    <a:ext uri="{9D8B030D-6E8A-4147-A177-3AD203B41FA5}">
                      <a16:colId xmlns:a16="http://schemas.microsoft.com/office/drawing/2014/main" val="2779109116"/>
                    </a:ext>
                  </a:extLst>
                </a:gridCol>
                <a:gridCol w="3969484">
                  <a:extLst>
                    <a:ext uri="{9D8B030D-6E8A-4147-A177-3AD203B41FA5}">
                      <a16:colId xmlns:a16="http://schemas.microsoft.com/office/drawing/2014/main" val="379031999"/>
                    </a:ext>
                  </a:extLst>
                </a:gridCol>
                <a:gridCol w="7329054">
                  <a:extLst>
                    <a:ext uri="{9D8B030D-6E8A-4147-A177-3AD203B41FA5}">
                      <a16:colId xmlns:a16="http://schemas.microsoft.com/office/drawing/2014/main" val="287266496"/>
                    </a:ext>
                  </a:extLst>
                </a:gridCol>
              </a:tblGrid>
              <a:tr h="10475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結果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ja-JP" altLang="en-US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説明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38902"/>
                  </a:ext>
                </a:extLst>
              </a:tr>
              <a:tr h="10475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>
                          <a:latin typeface="+mn-ea"/>
                          <a:ea typeface="+mn-ea"/>
                        </a:rPr>
                        <a:t>"a" &lt; "b"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a</a:t>
                      </a:r>
                      <a:r>
                        <a:rPr lang="ja-JP" altLang="en-US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は</a:t>
                      </a:r>
                      <a:r>
                        <a:rPr lang="en-US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b</a:t>
                      </a:r>
                      <a:r>
                        <a:rPr lang="ja-JP" altLang="en-US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より前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131114"/>
                  </a:ext>
                </a:extLst>
              </a:tr>
              <a:tr h="10475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>
                          <a:latin typeface="+mn-ea"/>
                          <a:ea typeface="+mn-ea"/>
                        </a:rPr>
                        <a:t>"A" &lt; "a"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大文字の方が小さい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127411"/>
                  </a:ext>
                </a:extLst>
              </a:tr>
              <a:tr h="10475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>
                          <a:latin typeface="+mn-ea"/>
                          <a:ea typeface="+mn-ea"/>
                        </a:rPr>
                        <a:t>"Zoo" &lt; "apple"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Z</a:t>
                      </a:r>
                      <a:r>
                        <a:rPr lang="ja-JP" altLang="en-US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は</a:t>
                      </a:r>
                      <a:r>
                        <a:rPr lang="en-US" altLang="ja-JP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a</a:t>
                      </a:r>
                      <a:r>
                        <a:rPr lang="ja-JP" altLang="en-US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より前（大文字 </a:t>
                      </a:r>
                      <a:r>
                        <a:rPr lang="en-US" altLang="ja-JP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&lt; </a:t>
                      </a:r>
                      <a:r>
                        <a:rPr lang="ja-JP" altLang="en-US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小文字）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254717"/>
                  </a:ext>
                </a:extLst>
              </a:tr>
              <a:tr h="10475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>
                          <a:latin typeface="+mn-ea"/>
                          <a:ea typeface="+mn-ea"/>
                        </a:rPr>
                        <a:t>"abc" == "abc"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完全に一致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430943"/>
                  </a:ext>
                </a:extLst>
              </a:tr>
              <a:tr h="10475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sz="3200" dirty="0" err="1">
                          <a:latin typeface="+mn-ea"/>
                          <a:ea typeface="+mn-ea"/>
                        </a:rPr>
                        <a:t>abc</a:t>
                      </a:r>
                      <a:r>
                        <a:rPr lang="en-US" sz="3200" dirty="0">
                          <a:latin typeface="+mn-ea"/>
                          <a:ea typeface="+mn-ea"/>
                        </a:rPr>
                        <a:t>" == "ABC"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200" dirty="0"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dirty="0">
                          <a:latin typeface="Noto Sans JP" panose="020B0200000000000000" pitchFamily="50" charset="-128"/>
                          <a:ea typeface="Noto Sans JP" panose="020B0200000000000000" pitchFamily="50" charset="-128"/>
                        </a:rPr>
                        <a:t>大文字・小文字は区別される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29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76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BB57A-B53A-E94B-BF79-D51E4CB1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468143C8-45AC-4B93-DDEF-09977857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A8D3CCD-F39A-9BE7-0370-A52CC7636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AEE68186-8A88-A9BD-E06C-5A2AC4A50491}"/>
              </a:ext>
            </a:extLst>
          </p:cNvPr>
          <p:cNvSpPr txBox="1">
            <a:spLocks/>
          </p:cNvSpPr>
          <p:nvPr/>
        </p:nvSpPr>
        <p:spPr>
          <a:xfrm>
            <a:off x="522775" y="1940298"/>
            <a:ext cx="6095493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選択肢ごとの解説</a:t>
            </a:r>
            <a:endParaRPr lang="ja-JP" altLang="en-US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DF0668BF-7769-DF9E-5119-FF3460146EFE}"/>
              </a:ext>
            </a:extLst>
          </p:cNvPr>
          <p:cNvSpPr txBox="1">
            <a:spLocks/>
          </p:cNvSpPr>
          <p:nvPr/>
        </p:nvSpPr>
        <p:spPr>
          <a:xfrm>
            <a:off x="522775" y="3161472"/>
            <a:ext cx="7027952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1. (1, 2, 3, 4) &gt; (1, 2, 5)</a:t>
            </a:r>
            <a:endParaRPr lang="ja-JP" altLang="en-US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BFA04C-EEB3-1B42-B6D1-ECD82D7BC73A}"/>
              </a:ext>
            </a:extLst>
          </p:cNvPr>
          <p:cNvSpPr txBox="1"/>
          <p:nvPr/>
        </p:nvSpPr>
        <p:spPr>
          <a:xfrm>
            <a:off x="522775" y="4102101"/>
            <a:ext cx="16961661" cy="4976747"/>
          </a:xfrm>
          <a:prstGeom prst="rect">
            <a:avLst/>
          </a:prstGeom>
          <a:solidFill>
            <a:schemeClr val="bg1"/>
          </a:solidFill>
          <a:ln w="38100">
            <a:solidFill>
              <a:srgbClr val="FF66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最初の要素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1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</a:p>
          <a:p>
            <a:endParaRPr kumimoji="1" lang="ja-JP" altLang="en-US" sz="36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番目の要素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2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</a:p>
          <a:p>
            <a:endParaRPr kumimoji="1" lang="ja-JP" altLang="en-US" sz="36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3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番目の要素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3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5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を比較します。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3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5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より小さいので、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(1, 2, 3, 4)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(1, 2, 5)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より小さくなります。</a:t>
            </a:r>
          </a:p>
          <a:p>
            <a:endParaRPr kumimoji="1" lang="ja-JP" altLang="en-US" sz="36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したがって、この式は </a:t>
            </a:r>
            <a:r>
              <a:rPr kumimoji="1" lang="en-US" altLang="ja-JP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False </a:t>
            </a:r>
            <a:r>
              <a:rPr kumimoji="1" lang="ja-JP" altLang="en-US" sz="36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になります。</a:t>
            </a:r>
            <a:endParaRPr kumimoji="1" lang="en-US" altLang="ja-JP" sz="36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5917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853D-1A57-AE03-8BDE-158EBD830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AF90362-EED3-62B6-1CC3-A1FE2BDA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6A0251C-7ECE-37D9-2508-82B6DC7D47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35633D2D-B551-A79C-8217-2F7229AEE15C}"/>
              </a:ext>
            </a:extLst>
          </p:cNvPr>
          <p:cNvSpPr txBox="1">
            <a:spLocks/>
          </p:cNvSpPr>
          <p:nvPr/>
        </p:nvSpPr>
        <p:spPr>
          <a:xfrm>
            <a:off x="522775" y="1914563"/>
            <a:ext cx="10289624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 'PHP' &lt; 'Perl' &lt; 'Python'</a:t>
            </a:r>
            <a:endParaRPr lang="ja-JP" altLang="en-US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CDC7E1-4347-5CC9-839E-3601A20D6272}"/>
              </a:ext>
            </a:extLst>
          </p:cNvPr>
          <p:cNvSpPr txBox="1"/>
          <p:nvPr/>
        </p:nvSpPr>
        <p:spPr>
          <a:xfrm>
            <a:off x="522775" y="2980409"/>
            <a:ext cx="16961661" cy="6124754"/>
          </a:xfrm>
          <a:prstGeom prst="rect">
            <a:avLst/>
          </a:prstGeom>
          <a:solidFill>
            <a:schemeClr val="bg1"/>
          </a:solidFill>
          <a:ln w="38100">
            <a:solidFill>
              <a:srgbClr val="FF66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まず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'PHP'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'Perl'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を比較します。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最初の文字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'P'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</a:p>
          <a:p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番目の文字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'H'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'e'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を比較します。小文字の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'e'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は大文字の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'H'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よりも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ASCII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コード値が大きいので、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'PHP'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'Perl'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よりも小さいです。</a:t>
            </a: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したがって、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'PHP' &lt; 'Perl'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True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です。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次に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'Perl'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'Python'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を比較します。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最初の文字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'P'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</a:p>
          <a:p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番目の文字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'e'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'y'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を比較します。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'e'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'y'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よりも小さいので、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'Perl'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'Python'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よりも小さいです。</a:t>
            </a: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したがって、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'Perl' &lt; 'Python'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も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True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です。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全体として、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True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が返されます。</a:t>
            </a:r>
            <a:endParaRPr kumimoji="1" lang="en-US" altLang="ja-JP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683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6AF9F-4CBF-AD51-7D8E-6E5DEF6D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01DD3EA8-613C-4A10-72AF-92546E3F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3C3AC5-1104-6077-8A0B-B85783426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E21A9136-9B54-A1C6-6ABA-A70FFC1A98B9}"/>
              </a:ext>
            </a:extLst>
          </p:cNvPr>
          <p:cNvSpPr txBox="1">
            <a:spLocks/>
          </p:cNvSpPr>
          <p:nvPr/>
        </p:nvSpPr>
        <p:spPr>
          <a:xfrm>
            <a:off x="522775" y="1914563"/>
            <a:ext cx="10289624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3. (1, 2) &gt; (1, 2, -1)</a:t>
            </a:r>
            <a:endParaRPr lang="ja-JP" altLang="en-US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DC21D7-BBFF-BBC7-A881-F1956B197872}"/>
              </a:ext>
            </a:extLst>
          </p:cNvPr>
          <p:cNvSpPr txBox="1"/>
          <p:nvPr/>
        </p:nvSpPr>
        <p:spPr>
          <a:xfrm>
            <a:off x="522775" y="3063353"/>
            <a:ext cx="16961661" cy="5016758"/>
          </a:xfrm>
          <a:prstGeom prst="rect">
            <a:avLst/>
          </a:prstGeom>
          <a:solidFill>
            <a:schemeClr val="bg1"/>
          </a:solidFill>
          <a:ln w="38100">
            <a:solidFill>
              <a:srgbClr val="FF66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最初の要素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1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</a:p>
          <a:p>
            <a:endParaRPr kumimoji="1" lang="ja-JP" altLang="en-US" sz="4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番目の要素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2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</a:p>
          <a:p>
            <a:endParaRPr kumimoji="1" lang="ja-JP" altLang="en-US" sz="4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3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番目の要素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左のタプルには要素がもうありません。すべての要素が</a:t>
            </a:r>
            <a:endParaRPr kumimoji="1" lang="en-US" altLang="ja-JP" sz="4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等しい場合、要素数の少ない方が小さいと判断されます。</a:t>
            </a:r>
          </a:p>
          <a:p>
            <a:endParaRPr kumimoji="1" lang="ja-JP" altLang="en-US" sz="4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したがって、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(1, 2)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(1, 2, -1)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より小さく、この式は 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False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になります。</a:t>
            </a:r>
            <a:endParaRPr kumimoji="1" lang="en-US" altLang="ja-JP" sz="4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7330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C2EC3-6238-7506-4699-E9A819F5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BEB0B39-A995-76E2-F165-E5B75F09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9D4948-4BB3-40BD-7AE7-5F72961094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07D112BD-151A-84D6-CB98-77B152A5B4E5}"/>
              </a:ext>
            </a:extLst>
          </p:cNvPr>
          <p:cNvSpPr txBox="1">
            <a:spLocks/>
          </p:cNvSpPr>
          <p:nvPr/>
        </p:nvSpPr>
        <p:spPr>
          <a:xfrm>
            <a:off x="522775" y="1914563"/>
            <a:ext cx="10289624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4. (10, 20) != (10.0, 20.0)</a:t>
            </a:r>
            <a:endParaRPr lang="ja-JP" altLang="en-US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193E3B0-08E9-DBEC-CB4E-6DC656D716CE}"/>
              </a:ext>
            </a:extLst>
          </p:cNvPr>
          <p:cNvSpPr txBox="1"/>
          <p:nvPr/>
        </p:nvSpPr>
        <p:spPr>
          <a:xfrm>
            <a:off x="522775" y="3063353"/>
            <a:ext cx="16961661" cy="5016758"/>
          </a:xfrm>
          <a:prstGeom prst="rect">
            <a:avLst/>
          </a:prstGeom>
          <a:solidFill>
            <a:schemeClr val="bg1"/>
          </a:solidFill>
          <a:ln w="38100">
            <a:solidFill>
              <a:srgbClr val="FF66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最初の要素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10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10.0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Python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では、整数と浮動小数点数は値が同じであれば等しいと見なされます。</a:t>
            </a:r>
          </a:p>
          <a:p>
            <a:endParaRPr kumimoji="1" lang="ja-JP" altLang="en-US" sz="4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番目の要素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20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20.0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も等しいです。</a:t>
            </a:r>
          </a:p>
          <a:p>
            <a:endParaRPr kumimoji="1" lang="ja-JP" altLang="en-US" sz="4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すべての要素が等しいため、タプル全体も等しいと判断されます。</a:t>
            </a:r>
          </a:p>
          <a:p>
            <a:endParaRPr kumimoji="1" lang="ja-JP" altLang="en-US" sz="4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したがって、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!=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（等しくない）という式は </a:t>
            </a:r>
            <a:r>
              <a:rPr kumimoji="1" lang="en-US" altLang="ja-JP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False </a:t>
            </a:r>
            <a:r>
              <a:rPr kumimoji="1" lang="ja-JP" altLang="en-US" sz="40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になります。</a:t>
            </a:r>
            <a:endParaRPr kumimoji="1" lang="en-US" altLang="ja-JP" sz="4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943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C9CA1-5B2D-E6C1-DD5B-AAA7647A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B7A84A2-22B0-B421-3A6D-89255E86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6.</a:t>
            </a:r>
            <a:endParaRPr lang="ja-JP" altLang="en-US" dirty="0">
              <a:solidFill>
                <a:schemeClr val="bg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8D3A8FB-F82D-00AC-9B2A-4519C6647B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61DE34F-B9FD-1C47-FB0E-00F76DC8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866571"/>
            <a:ext cx="17175972" cy="7106642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6BBAA208-4DED-8D0E-D1FA-2D12FE0B549A}"/>
              </a:ext>
            </a:extLst>
          </p:cNvPr>
          <p:cNvSpPr/>
          <p:nvPr/>
        </p:nvSpPr>
        <p:spPr>
          <a:xfrm>
            <a:off x="828630" y="4210844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119481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F7D63-A684-11EA-9D82-5ECF494A8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84C74CD5-82C7-9178-EE05-C2D7E87F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比較演算子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53A8EAD-742F-9898-35FC-0ED254351D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5" name="タイトル 7">
            <a:extLst>
              <a:ext uri="{FF2B5EF4-FFF2-40B4-BE49-F238E27FC236}">
                <a16:creationId xmlns:a16="http://schemas.microsoft.com/office/drawing/2014/main" id="{D6950D90-45A7-A617-F3E6-406F225B3A00}"/>
              </a:ext>
            </a:extLst>
          </p:cNvPr>
          <p:cNvSpPr txBox="1">
            <a:spLocks/>
          </p:cNvSpPr>
          <p:nvPr/>
        </p:nvSpPr>
        <p:spPr>
          <a:xfrm>
            <a:off x="522775" y="1914563"/>
            <a:ext cx="13695490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5. (1, 2, ('bb', 'a')) &gt; (1, 2, ('</a:t>
            </a:r>
            <a:r>
              <a:rPr lang="en-US" altLang="ja-JP" sz="4800" b="1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bcd</a:t>
            </a:r>
            <a:r>
              <a:rPr lang="en-US" altLang="ja-JP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', 'b'))</a:t>
            </a:r>
            <a:endParaRPr lang="ja-JP" altLang="en-US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EF3B69-78BD-0B19-6A32-4EAA1A934DBF}"/>
              </a:ext>
            </a:extLst>
          </p:cNvPr>
          <p:cNvSpPr txBox="1"/>
          <p:nvPr/>
        </p:nvSpPr>
        <p:spPr>
          <a:xfrm>
            <a:off x="522775" y="3342541"/>
            <a:ext cx="16961661" cy="5693866"/>
          </a:xfrm>
          <a:prstGeom prst="rect">
            <a:avLst/>
          </a:prstGeom>
          <a:solidFill>
            <a:schemeClr val="bg1"/>
          </a:solidFill>
          <a:ln w="38100">
            <a:solidFill>
              <a:srgbClr val="FF66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最初の要素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1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</a:p>
          <a:p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番目の要素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2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2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3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番目の要素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('bb', 'a')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('</a:t>
            </a:r>
            <a:r>
              <a:rPr kumimoji="1" lang="en-US" altLang="ja-JP" sz="2800" dirty="0" err="1">
                <a:latin typeface="Noto Sans JP" panose="020B0200000000000000" pitchFamily="50" charset="-128"/>
                <a:ea typeface="Noto Sans JP" panose="020B0200000000000000" pitchFamily="50" charset="-128"/>
              </a:rPr>
              <a:t>bcd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', 'b')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という入れ子のタプルを比較します。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入れ子のタプルの最初の要素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: 'bb'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</a:t>
            </a:r>
            <a:r>
              <a:rPr kumimoji="1" lang="en-US" altLang="ja-JP" sz="2800" dirty="0" err="1">
                <a:latin typeface="Noto Sans JP" panose="020B0200000000000000" pitchFamily="50" charset="-128"/>
                <a:ea typeface="Noto Sans JP" panose="020B0200000000000000" pitchFamily="50" charset="-128"/>
              </a:rPr>
              <a:t>bcd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を比較します。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b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は等しいです。</a:t>
            </a:r>
          </a:p>
          <a:p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'b'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と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'c'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を比較すると、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'b'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'c'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より小さいです。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したがって、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'bb'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</a:t>
            </a:r>
            <a:r>
              <a:rPr kumimoji="1" lang="en-US" altLang="ja-JP" sz="2800" dirty="0" err="1">
                <a:latin typeface="Noto Sans JP" panose="020B0200000000000000" pitchFamily="50" charset="-128"/>
                <a:ea typeface="Noto Sans JP" panose="020B0200000000000000" pitchFamily="50" charset="-128"/>
              </a:rPr>
              <a:t>bcd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より小さいため、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('bb', 'a')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は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('</a:t>
            </a:r>
            <a:r>
              <a:rPr kumimoji="1" lang="en-US" altLang="ja-JP" sz="2800" dirty="0" err="1">
                <a:latin typeface="Noto Sans JP" panose="020B0200000000000000" pitchFamily="50" charset="-128"/>
                <a:ea typeface="Noto Sans JP" panose="020B0200000000000000" pitchFamily="50" charset="-128"/>
              </a:rPr>
              <a:t>bcd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', 'b')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より小さくなります。</a:t>
            </a:r>
          </a:p>
          <a:p>
            <a:endParaRPr kumimoji="1" lang="ja-JP" altLang="en-US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全体として、左のタプルが右のタプルより小さいため、この式は </a:t>
            </a:r>
            <a:r>
              <a:rPr kumimoji="1" lang="en-US" altLang="ja-JP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False </a:t>
            </a:r>
            <a:r>
              <a:rPr kumimoji="1" lang="ja-JP" altLang="en-US" sz="28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になります。</a:t>
            </a:r>
            <a:endParaRPr kumimoji="1" lang="en-US" altLang="ja-JP" sz="28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013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C71BE-42CD-17CB-0AC1-7FEFB1371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B428B1C1-3ED9-9ADC-9E6D-021332FF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25.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モジュール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47D74F9-23FA-FA88-5535-689670833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8BB2C5-8B8D-B114-0761-DF5BDBFA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937890"/>
            <a:ext cx="17156919" cy="641122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8ECDFB4A-14A8-D820-B626-CF6D6BFA0672}"/>
              </a:ext>
            </a:extLst>
          </p:cNvPr>
          <p:cNvSpPr/>
          <p:nvPr/>
        </p:nvSpPr>
        <p:spPr>
          <a:xfrm>
            <a:off x="810596" y="4180684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5165CC2-230C-C11D-7346-A1E6EFEBF20B}"/>
              </a:ext>
            </a:extLst>
          </p:cNvPr>
          <p:cNvGrpSpPr/>
          <p:nvPr/>
        </p:nvGrpSpPr>
        <p:grpSpPr>
          <a:xfrm>
            <a:off x="1357746" y="4360794"/>
            <a:ext cx="15821890" cy="346364"/>
            <a:chOff x="1357746" y="4360794"/>
            <a:chExt cx="15821890" cy="346364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1A05A707-F18C-6010-567E-39F1F83BF37D}"/>
                </a:ext>
              </a:extLst>
            </p:cNvPr>
            <p:cNvCxnSpPr/>
            <p:nvPr/>
          </p:nvCxnSpPr>
          <p:spPr>
            <a:xfrm>
              <a:off x="13632873" y="4360794"/>
              <a:ext cx="3546763" cy="0"/>
            </a:xfrm>
            <a:prstGeom prst="line">
              <a:avLst/>
            </a:prstGeom>
            <a:ln w="4445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F3B42DB9-57CC-0837-7198-4949087039DE}"/>
                </a:ext>
              </a:extLst>
            </p:cNvPr>
            <p:cNvCxnSpPr>
              <a:cxnSpLocks/>
            </p:cNvCxnSpPr>
            <p:nvPr/>
          </p:nvCxnSpPr>
          <p:spPr>
            <a:xfrm>
              <a:off x="1357746" y="4707158"/>
              <a:ext cx="1510145" cy="0"/>
            </a:xfrm>
            <a:prstGeom prst="line">
              <a:avLst/>
            </a:prstGeom>
            <a:ln w="4445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48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D3C61-9D30-A503-72B2-D048B173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81F2C836-914A-F6EA-1232-64C5F4E2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26.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モジュール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276001-3953-C8CD-BBBC-44440A9F28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12A086-76A0-3102-0080-83628956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842756"/>
            <a:ext cx="17128340" cy="7154273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F7510F6F-3BB8-3A7E-C40C-0588E510D4C7}"/>
              </a:ext>
            </a:extLst>
          </p:cNvPr>
          <p:cNvSpPr/>
          <p:nvPr/>
        </p:nvSpPr>
        <p:spPr>
          <a:xfrm>
            <a:off x="824451" y="8264134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2A27D1D-0AC1-6458-45B8-24341C6B30B4}"/>
              </a:ext>
            </a:extLst>
          </p:cNvPr>
          <p:cNvGrpSpPr/>
          <p:nvPr/>
        </p:nvGrpSpPr>
        <p:grpSpPr>
          <a:xfrm>
            <a:off x="6064594" y="3037644"/>
            <a:ext cx="11700631" cy="5959385"/>
            <a:chOff x="6064594" y="3037644"/>
            <a:chExt cx="11700631" cy="5959385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658108F-94BD-0456-EA27-915C6EBF4B5B}"/>
                </a:ext>
              </a:extLst>
            </p:cNvPr>
            <p:cNvSpPr txBox="1"/>
            <p:nvPr/>
          </p:nvSpPr>
          <p:spPr>
            <a:xfrm>
              <a:off x="6064594" y="3734050"/>
              <a:ext cx="11700631" cy="5262979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 rtlCol="0" anchor="ctr">
              <a:spAutoFit/>
            </a:bodyPr>
            <a:lstStyle/>
            <a:p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Python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には、</a:t>
              </a:r>
              <a:r>
                <a:rPr kumimoji="1" lang="ja-JP" altLang="en-US" sz="2800" dirty="0">
                  <a:solidFill>
                    <a:schemeClr val="bg1"/>
                  </a:solidFill>
                  <a:highlight>
                    <a:srgbClr val="1F1F1F"/>
                  </a:highlight>
                  <a:latin typeface="Noto Sans JP" panose="020B0200000000000000" pitchFamily="50" charset="-128"/>
                  <a:ea typeface="Noto Sans JP" panose="020B0200000000000000" pitchFamily="50" charset="-128"/>
                </a:rPr>
                <a:t>オブジェクトが持つ属性（</a:t>
              </a:r>
              <a:r>
                <a:rPr kumimoji="1" lang="en-US" altLang="ja-JP" sz="2800" dirty="0">
                  <a:solidFill>
                    <a:schemeClr val="bg1"/>
                  </a:solidFill>
                  <a:highlight>
                    <a:srgbClr val="1F1F1F"/>
                  </a:highlight>
                  <a:latin typeface="Noto Sans JP" panose="020B0200000000000000" pitchFamily="50" charset="-128"/>
                  <a:ea typeface="Noto Sans JP" panose="020B0200000000000000" pitchFamily="50" charset="-128"/>
                </a:rPr>
                <a:t>attribute</a:t>
              </a:r>
              <a:r>
                <a:rPr kumimoji="1" lang="ja-JP" altLang="en-US" sz="2800" dirty="0">
                  <a:solidFill>
                    <a:schemeClr val="bg1"/>
                  </a:solidFill>
                  <a:highlight>
                    <a:srgbClr val="1F1F1F"/>
                  </a:highlight>
                  <a:latin typeface="Noto Sans JP" panose="020B0200000000000000" pitchFamily="50" charset="-128"/>
                  <a:ea typeface="Noto Sans JP" panose="020B0200000000000000" pitchFamily="50" charset="-128"/>
                </a:rPr>
                <a:t>）やメソッドのリストを返す</a:t>
              </a:r>
              <a:r>
                <a:rPr kumimoji="1" lang="en-US" altLang="ja-JP" sz="2800" dirty="0" err="1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dir</a:t>
              </a:r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()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関数という組み込み関数があります。</a:t>
              </a:r>
            </a:p>
            <a:p>
              <a:endParaRPr kumimoji="1" lang="ja-JP" altLang="en-US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en-US" altLang="ja-JP" sz="2800" dirty="0" err="1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dir</a:t>
              </a:r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()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関数に引数を渡さない場合、現在のスコープ（対話モードであれば、その時点のグローバルスコープ）で定義されている名前のリストを返します。</a:t>
              </a:r>
            </a:p>
            <a:p>
              <a:endParaRPr kumimoji="1" lang="ja-JP" altLang="en-US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en-US" altLang="ja-JP" sz="2800" dirty="0" err="1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dir</a:t>
              </a:r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()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関数にモジュール名を引数として渡す場合、そのモジュール内で定義されている名前のリストを返します。</a:t>
              </a:r>
            </a:p>
            <a:p>
              <a:endParaRPr kumimoji="1" lang="ja-JP" altLang="en-US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  <a:p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今回の問題では、</a:t>
              </a:r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sys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モジュールの中身を知りたいので、</a:t>
              </a:r>
              <a:r>
                <a:rPr kumimoji="1" lang="en-US" altLang="ja-JP" sz="2800" dirty="0" err="1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dir</a:t>
              </a:r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(sys)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と記述するのが正しい方法です。</a:t>
              </a:r>
              <a:endParaRPr kumimoji="1" lang="en-US" altLang="ja-JP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84741BE-8153-DA3E-C1DB-98A1E4281DCA}"/>
                </a:ext>
              </a:extLst>
            </p:cNvPr>
            <p:cNvSpPr txBox="1"/>
            <p:nvPr/>
          </p:nvSpPr>
          <p:spPr>
            <a:xfrm>
              <a:off x="6064594" y="3037644"/>
              <a:ext cx="3033203" cy="696406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 rtlCol="0" anchor="ctr">
              <a:spAutoFit/>
            </a:bodyPr>
            <a:lstStyle/>
            <a:p>
              <a:r>
                <a:rPr kumimoji="1" lang="en-US" altLang="ja-JP" sz="2800" dirty="0" err="1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dir</a:t>
              </a:r>
              <a:r>
                <a:rPr kumimoji="1" lang="en-US" altLang="ja-JP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()</a:t>
              </a:r>
              <a:r>
                <a:rPr kumimoji="1" lang="ja-JP" altLang="en-US" sz="2800" dirty="0">
                  <a:solidFill>
                    <a:schemeClr val="bg1"/>
                  </a:solidFill>
                  <a:latin typeface="Noto Sans JP" panose="020B0200000000000000" pitchFamily="50" charset="-128"/>
                  <a:ea typeface="Noto Sans JP" panose="020B0200000000000000" pitchFamily="50" charset="-128"/>
                </a:rPr>
                <a:t>関数について</a:t>
              </a:r>
              <a:endParaRPr kumimoji="1" lang="en-US" altLang="ja-JP" sz="28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3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098DE-3590-3DE1-B0F3-A7CEBD4D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FB14CF0A-EAEA-AEE0-31A4-A5F36A34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27.format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メソッドと書式設定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2BF847C-52AE-2D64-3650-F1EF9CE261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BC2B39A-E55B-E85E-DAC3-B6499F81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852282"/>
            <a:ext cx="17166446" cy="7135221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AB16F5F8-04AB-694B-21F5-5B0B4207E3F5}"/>
              </a:ext>
            </a:extLst>
          </p:cNvPr>
          <p:cNvSpPr/>
          <p:nvPr/>
        </p:nvSpPr>
        <p:spPr>
          <a:xfrm>
            <a:off x="838306" y="7280461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24122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0CD04-F32C-1165-C019-8EF7A9251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30E7620-3E31-397E-B3AC-D665FC32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28.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例外処理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B86B4B-8F70-C448-ABAD-23F1B4D34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A10D80-5006-CA16-18A6-D56221B3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790361"/>
            <a:ext cx="13784599" cy="72590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EF5B94E-12E6-20C2-312D-CFC5B401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713" y="4212673"/>
            <a:ext cx="3915321" cy="5172797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C584062A-9ADD-C70C-5E37-BBD1A1FE6441}"/>
              </a:ext>
            </a:extLst>
          </p:cNvPr>
          <p:cNvSpPr/>
          <p:nvPr/>
        </p:nvSpPr>
        <p:spPr>
          <a:xfrm>
            <a:off x="12600815" y="6618961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90109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43E8-6F29-7D1F-9860-8D9CF6A0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0AB239E1-361C-207D-B745-9D17234D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エラーと例外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3E7602-1C6A-9D53-8194-2AFF60302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A9845B-84A6-E87F-25CD-E6C0FF77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099837"/>
            <a:ext cx="17166446" cy="6087325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0A80C540-4F24-BFB7-FC08-075077E07701}"/>
              </a:ext>
            </a:extLst>
          </p:cNvPr>
          <p:cNvSpPr/>
          <p:nvPr/>
        </p:nvSpPr>
        <p:spPr>
          <a:xfrm>
            <a:off x="824452" y="7422525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B42DB94-7E05-811A-4520-A8718268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976" y="1904824"/>
            <a:ext cx="10907647" cy="251495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E473B1-F092-66E2-1836-A0BFB30EE642}"/>
              </a:ext>
            </a:extLst>
          </p:cNvPr>
          <p:cNvSpPr txBox="1"/>
          <p:nvPr/>
        </p:nvSpPr>
        <p:spPr>
          <a:xfrm>
            <a:off x="5518976" y="4419775"/>
            <a:ext cx="10907648" cy="15771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ja-JP" altLang="en-US" sz="32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構文エラーが発生した場合、矢印（</a:t>
            </a:r>
            <a:r>
              <a:rPr kumimoji="1" lang="en-US" altLang="ja-JP" sz="32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^</a:t>
            </a:r>
            <a:r>
              <a:rPr kumimoji="1" lang="ja-JP" altLang="en-US" sz="32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）はエラーが起きた場所、またはその直前を示します。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DFCCE81-77DB-5E6D-42BD-5E46751C6C17}"/>
              </a:ext>
            </a:extLst>
          </p:cNvPr>
          <p:cNvCxnSpPr/>
          <p:nvPr/>
        </p:nvCxnSpPr>
        <p:spPr>
          <a:xfrm>
            <a:off x="11222182" y="7616490"/>
            <a:ext cx="2299854" cy="0"/>
          </a:xfrm>
          <a:prstGeom prst="line">
            <a:avLst/>
          </a:prstGeom>
          <a:ln w="47625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6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2824-20D7-3223-91EB-F6222FE75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0C9D9060-CA88-FF9B-6EEA-E2EC4748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30.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クリーンアップ処理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E67CA3-895F-736B-89FF-86448720AE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C6E8E2-46C8-977F-5450-CB9D1BB2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4" y="1671281"/>
            <a:ext cx="17204551" cy="7497221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CCA19A17-937A-F513-E581-ACE7A4B5D92E}"/>
              </a:ext>
            </a:extLst>
          </p:cNvPr>
          <p:cNvSpPr/>
          <p:nvPr/>
        </p:nvSpPr>
        <p:spPr>
          <a:xfrm>
            <a:off x="893725" y="5419892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2C72904-29BC-EFBA-8F73-FC2D086C168C}"/>
              </a:ext>
            </a:extLst>
          </p:cNvPr>
          <p:cNvCxnSpPr>
            <a:cxnSpLocks/>
          </p:cNvCxnSpPr>
          <p:nvPr/>
        </p:nvCxnSpPr>
        <p:spPr>
          <a:xfrm>
            <a:off x="1253945" y="4554635"/>
            <a:ext cx="1101328" cy="0"/>
          </a:xfrm>
          <a:prstGeom prst="line">
            <a:avLst/>
          </a:prstGeom>
          <a:ln w="47625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5ECDD29-164C-73B7-77F7-D16C05980A19}"/>
              </a:ext>
            </a:extLst>
          </p:cNvPr>
          <p:cNvCxnSpPr>
            <a:cxnSpLocks/>
          </p:cNvCxnSpPr>
          <p:nvPr/>
        </p:nvCxnSpPr>
        <p:spPr>
          <a:xfrm>
            <a:off x="1378635" y="6618963"/>
            <a:ext cx="1101328" cy="0"/>
          </a:xfrm>
          <a:prstGeom prst="line">
            <a:avLst/>
          </a:prstGeom>
          <a:ln w="47625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CD73D0B-9E2E-2800-554E-DD2D0BBE2685}"/>
              </a:ext>
            </a:extLst>
          </p:cNvPr>
          <p:cNvCxnSpPr>
            <a:cxnSpLocks/>
          </p:cNvCxnSpPr>
          <p:nvPr/>
        </p:nvCxnSpPr>
        <p:spPr>
          <a:xfrm>
            <a:off x="1378635" y="7644199"/>
            <a:ext cx="505583" cy="0"/>
          </a:xfrm>
          <a:prstGeom prst="line">
            <a:avLst/>
          </a:prstGeom>
          <a:ln w="47625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B3C7BBF-1BA7-FF56-7E32-CA58806FB2FB}"/>
              </a:ext>
            </a:extLst>
          </p:cNvPr>
          <p:cNvCxnSpPr>
            <a:cxnSpLocks/>
          </p:cNvCxnSpPr>
          <p:nvPr/>
        </p:nvCxnSpPr>
        <p:spPr>
          <a:xfrm>
            <a:off x="1378635" y="8655581"/>
            <a:ext cx="353183" cy="0"/>
          </a:xfrm>
          <a:prstGeom prst="line">
            <a:avLst/>
          </a:prstGeom>
          <a:ln w="47625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31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B424-F517-DA9F-743F-1123EC3F9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440C4EE3-507A-BE20-A43B-946E0EF6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31.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例外の送出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7262DB5-2185-0AB2-1CEC-A692B576B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C426074-50D5-6F68-6D2B-809FC2B1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690820"/>
            <a:ext cx="7039957" cy="80306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BD7CABE-2161-3F5E-7337-D5E20EEC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397" y="1690820"/>
            <a:ext cx="5515745" cy="5239481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D8487A18-CA1B-28D8-913D-55A5E0188AE7}"/>
              </a:ext>
            </a:extLst>
          </p:cNvPr>
          <p:cNvSpPr/>
          <p:nvPr/>
        </p:nvSpPr>
        <p:spPr>
          <a:xfrm>
            <a:off x="8305907" y="2112091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51471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7848-B3CA-DCCE-CDE2-B9807A39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DDCF21D9-DB45-2BDC-6B7B-BC5D6922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31.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例外の送出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4EC06C3-1C5A-F61B-69DB-374CED955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8ADEF835-4119-DB9E-661C-864EA8CC3757}"/>
              </a:ext>
            </a:extLst>
          </p:cNvPr>
          <p:cNvSpPr txBox="1">
            <a:spLocks/>
          </p:cNvSpPr>
          <p:nvPr/>
        </p:nvSpPr>
        <p:spPr>
          <a:xfrm>
            <a:off x="522775" y="1692891"/>
            <a:ext cx="10289624" cy="798290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8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コードを追ってみる</a:t>
            </a:r>
            <a:endParaRPr lang="ja-JP" altLang="en-US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3462135D-67E4-4F33-76CF-40A006460333}"/>
              </a:ext>
            </a:extLst>
          </p:cNvPr>
          <p:cNvSpPr txBox="1">
            <a:spLocks/>
          </p:cNvSpPr>
          <p:nvPr/>
        </p:nvSpPr>
        <p:spPr>
          <a:xfrm>
            <a:off x="522774" y="2491181"/>
            <a:ext cx="13248643" cy="1711205"/>
          </a:xfrm>
          <a:prstGeom prst="rect">
            <a:avLst/>
          </a:prstGeom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1. </a:t>
            </a:r>
            <a:r>
              <a:rPr lang="en-US" altLang="ja-JP" sz="4000" b="1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func</a:t>
            </a:r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(key)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の呼び出し</a:t>
            </a:r>
          </a:p>
          <a:p>
            <a:pPr>
              <a:lnSpc>
                <a:spcPct val="100000"/>
              </a:lnSpc>
            </a:pPr>
            <a:r>
              <a:rPr lang="en-US" altLang="ja-JP" sz="4000" dirty="0">
                <a:solidFill>
                  <a:schemeClr val="tx1"/>
                </a:solidFill>
                <a:latin typeface="+mn-ea"/>
                <a:ea typeface="+mn-ea"/>
              </a:rPr>
              <a:t>key = 0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</a:t>
            </a:r>
            <a:r>
              <a:rPr lang="en-US" altLang="ja-JP" sz="4000" dirty="0" err="1">
                <a:solidFill>
                  <a:schemeClr val="tx1"/>
                </a:solidFill>
                <a:latin typeface="+mn-ea"/>
                <a:ea typeface="+mn-ea"/>
              </a:rPr>
              <a:t>func</a:t>
            </a:r>
            <a:r>
              <a:rPr lang="en-US" altLang="ja-JP" sz="4000" dirty="0">
                <a:solidFill>
                  <a:schemeClr val="tx1"/>
                </a:solidFill>
                <a:latin typeface="+mn-ea"/>
                <a:ea typeface="+mn-ea"/>
              </a:rPr>
              <a:t>(key)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が呼び出されます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。</a:t>
            </a:r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246C2AD-E435-106A-4728-5D3A5D6D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87" y="3996254"/>
            <a:ext cx="12212754" cy="4744112"/>
          </a:xfrm>
          <a:prstGeom prst="rect">
            <a:avLst/>
          </a:prstGeom>
        </p:spPr>
      </p:pic>
      <p:sp>
        <p:nvSpPr>
          <p:cNvPr id="10" name="タイトル 7">
            <a:extLst>
              <a:ext uri="{FF2B5EF4-FFF2-40B4-BE49-F238E27FC236}">
                <a16:creationId xmlns:a16="http://schemas.microsoft.com/office/drawing/2014/main" id="{525C0E16-0011-1FB5-93E7-1D33F70DE644}"/>
              </a:ext>
            </a:extLst>
          </p:cNvPr>
          <p:cNvSpPr txBox="1">
            <a:spLocks/>
          </p:cNvSpPr>
          <p:nvPr/>
        </p:nvSpPr>
        <p:spPr>
          <a:xfrm>
            <a:off x="640787" y="8868082"/>
            <a:ext cx="17633944" cy="725718"/>
          </a:xfrm>
          <a:prstGeom prst="rect">
            <a:avLst/>
          </a:prstGeom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key == 0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</a:t>
            </a:r>
            <a:r>
              <a:rPr lang="en-US" altLang="ja-JP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True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なので、</a:t>
            </a:r>
            <a:r>
              <a:rPr lang="en-US" altLang="ja-JP" sz="4000" b="1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raise_her_exception</a:t>
            </a:r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('Saya')</a:t>
            </a:r>
            <a:r>
              <a:rPr lang="ja-JP" altLang="en-US" sz="40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が呼び出されます。</a:t>
            </a:r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886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8D69A-44A8-598A-798E-0E218B959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ABFD343-9B3F-EEF1-6BA8-50AC5F4C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31.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例外の送出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D5FC4D-3187-8960-6B73-B5956B5019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D5408912-31DE-A770-1BE9-87DC1F8F8675}"/>
              </a:ext>
            </a:extLst>
          </p:cNvPr>
          <p:cNvSpPr txBox="1">
            <a:spLocks/>
          </p:cNvSpPr>
          <p:nvPr/>
        </p:nvSpPr>
        <p:spPr>
          <a:xfrm>
            <a:off x="522774" y="1758971"/>
            <a:ext cx="13248643" cy="798290"/>
          </a:xfrm>
          <a:prstGeom prst="rect">
            <a:avLst/>
          </a:prstGeom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2. </a:t>
            </a:r>
            <a:r>
              <a:rPr lang="en-US" altLang="ja-JP" sz="4000" b="1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raise_her_exception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の実行と</a:t>
            </a:r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【A】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の役割</a:t>
            </a:r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タイトル 7">
            <a:extLst>
              <a:ext uri="{FF2B5EF4-FFF2-40B4-BE49-F238E27FC236}">
                <a16:creationId xmlns:a16="http://schemas.microsoft.com/office/drawing/2014/main" id="{7EA7044F-5B9C-A70C-2F48-5B942E34A0D5}"/>
              </a:ext>
            </a:extLst>
          </p:cNvPr>
          <p:cNvSpPr txBox="1">
            <a:spLocks/>
          </p:cNvSpPr>
          <p:nvPr/>
        </p:nvSpPr>
        <p:spPr>
          <a:xfrm>
            <a:off x="640787" y="5623848"/>
            <a:ext cx="16954486" cy="396995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print(a, 'is a')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が実行され、</a:t>
            </a:r>
            <a:r>
              <a:rPr lang="en-US" altLang="ja-JP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'Saya is a' 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が出力されます。</a:t>
            </a:r>
          </a:p>
          <a:p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次の行で</a:t>
            </a:r>
            <a:r>
              <a:rPr lang="en-US" altLang="ja-JP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文が実行され、例外が送出されます。</a:t>
            </a:r>
          </a:p>
          <a:p>
            <a:endParaRPr lang="ja-JP" altLang="en-US" sz="2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en-US" altLang="ja-JP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文は、</a:t>
            </a:r>
            <a:r>
              <a:rPr lang="ja-JP" altLang="en-US" sz="2400" dirty="0">
                <a:solidFill>
                  <a:schemeClr val="bg1"/>
                </a:solidFill>
                <a:highlight>
                  <a:srgbClr val="1F1F1F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実行中の処理を中断して例外を送出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します。そのため、</a:t>
            </a:r>
            <a:r>
              <a:rPr lang="en-US" altLang="ja-JP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print('easygoing person.')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は実行されません。</a:t>
            </a:r>
          </a:p>
          <a:p>
            <a:endParaRPr lang="ja-JP" altLang="en-US" sz="2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実行結果を見ると、</a:t>
            </a:r>
            <a:r>
              <a:rPr lang="en-US" altLang="ja-JP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'intelligent'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という文字が出力されており、これは</a:t>
            </a:r>
            <a:r>
              <a:rPr lang="en-US" altLang="ja-JP" sz="24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func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</a:t>
            </a:r>
            <a:r>
              <a:rPr lang="en-US" altLang="ja-JP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except </a:t>
            </a:r>
            <a:r>
              <a:rPr lang="en-US" altLang="ja-JP" sz="24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OurException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ブロックで</a:t>
            </a:r>
            <a:endParaRPr lang="en-US" altLang="ja-JP" sz="2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処理された結果です。</a:t>
            </a:r>
          </a:p>
          <a:p>
            <a:endParaRPr lang="ja-JP" altLang="en-US" sz="2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したがって、</a:t>
            </a:r>
            <a:r>
              <a:rPr lang="en-US" altLang="ja-JP" sz="24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raise_her_exception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関数で送出される例外は、</a:t>
            </a:r>
            <a:r>
              <a:rPr lang="en-US" altLang="ja-JP" sz="24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OurException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である必要があります。</a:t>
            </a:r>
          </a:p>
          <a:p>
            <a:endParaRPr lang="ja-JP" altLang="en-US" sz="24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ここで</a:t>
            </a:r>
            <a:r>
              <a:rPr lang="en-US" altLang="ja-JP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【A】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には、</a:t>
            </a:r>
            <a:r>
              <a:rPr lang="en-US" altLang="ja-JP" sz="24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OurException</a:t>
            </a:r>
            <a:r>
              <a:rPr lang="ja-JP" altLang="en-US" sz="2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が入ります。</a:t>
            </a:r>
            <a:endParaRPr lang="ja-JP" altLang="en-US" sz="18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73B16F-4DE3-94C5-E3D2-AEED424E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87" y="2752105"/>
            <a:ext cx="9878804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0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14B3B-D506-B0A3-2058-6D1DD220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1882AA02-56D7-14BD-C2C4-AB1C00066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7.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文字列操作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8A279B6-A61F-F945-73FF-B7F239166D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7FB3312-BEC6-9154-954F-AEF1D769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30" y="2028519"/>
            <a:ext cx="17128340" cy="678274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EAB6BF1D-0E20-9733-540F-5C16343E9A0B}"/>
              </a:ext>
            </a:extLst>
          </p:cNvPr>
          <p:cNvSpPr/>
          <p:nvPr/>
        </p:nvSpPr>
        <p:spPr>
          <a:xfrm>
            <a:off x="884048" y="7051026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26034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4C351-33E4-4F1F-4DD1-A0EE6208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93C324AE-E2F4-CB3A-D3D6-42189552C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31.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例外の送出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5E3A053-4B78-52D3-E3E1-883BFF8576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0791E8C0-50F2-3885-32BE-A6B10ED21971}"/>
              </a:ext>
            </a:extLst>
          </p:cNvPr>
          <p:cNvSpPr txBox="1">
            <a:spLocks/>
          </p:cNvSpPr>
          <p:nvPr/>
        </p:nvSpPr>
        <p:spPr>
          <a:xfrm>
            <a:off x="522774" y="1593892"/>
            <a:ext cx="17646914" cy="2070559"/>
          </a:xfrm>
          <a:prstGeom prst="rect">
            <a:avLst/>
          </a:prstGeom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3. </a:t>
            </a:r>
            <a:r>
              <a:rPr lang="en-US" altLang="ja-JP" sz="4000" b="1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func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</a:t>
            </a:r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except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ブロックと</a:t>
            </a:r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【B】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の役割</a:t>
            </a:r>
            <a:endParaRPr lang="en-US" altLang="ja-JP" sz="40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raise_her_exception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関数から送出された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OurException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は、呼び出し元の</a:t>
            </a:r>
            <a:r>
              <a:rPr lang="en-US" altLang="ja-JP" sz="32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func</a:t>
            </a:r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関数の</a:t>
            </a:r>
            <a:r>
              <a:rPr lang="en-US" altLang="ja-JP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try</a:t>
            </a:r>
          </a:p>
          <a:p>
            <a:r>
              <a:rPr lang="ja-JP" altLang="en-US" sz="32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ブロックで捕捉されます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416EFE-2042-A039-FB0C-3CD85325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4" y="3664451"/>
            <a:ext cx="9488224" cy="2038635"/>
          </a:xfrm>
          <a:prstGeom prst="rect">
            <a:avLst/>
          </a:prstGeom>
        </p:spPr>
      </p:pic>
      <p:sp>
        <p:nvSpPr>
          <p:cNvPr id="7" name="タイトル 7">
            <a:extLst>
              <a:ext uri="{FF2B5EF4-FFF2-40B4-BE49-F238E27FC236}">
                <a16:creationId xmlns:a16="http://schemas.microsoft.com/office/drawing/2014/main" id="{36C5E151-8A3E-9498-B55D-140C5B9288B0}"/>
              </a:ext>
            </a:extLst>
          </p:cNvPr>
          <p:cNvSpPr txBox="1">
            <a:spLocks/>
          </p:cNvSpPr>
          <p:nvPr/>
        </p:nvSpPr>
        <p:spPr>
          <a:xfrm>
            <a:off x="522773" y="5929744"/>
            <a:ext cx="17224899" cy="366405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except </a:t>
            </a:r>
            <a:r>
              <a:rPr lang="en-US" altLang="ja-JP" sz="28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OurException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as e: 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</a:t>
            </a:r>
            <a:r>
              <a:rPr lang="en-US" altLang="ja-JP" sz="2800" dirty="0" err="1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OurException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をキャッチするため、このブロック内の処理が実行されます。</a:t>
            </a:r>
          </a:p>
          <a:p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print('intelligent')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が実行され、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'intelligent' 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が出力されます。</a:t>
            </a:r>
          </a:p>
          <a:p>
            <a:endParaRPr lang="ja-JP" altLang="en-US" sz="28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次の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文で、再び別の例外を送出します。</a:t>
            </a:r>
            <a:endParaRPr lang="en-US" altLang="ja-JP" sz="28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endParaRPr lang="ja-JP" altLang="en-US" sz="28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実行結果では、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'speedster.'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が一番最後に表示されています。これは、一番外側の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try...except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ブロックで</a:t>
            </a:r>
            <a:endParaRPr lang="en-US" altLang="ja-JP" sz="28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処理された結果です。ここで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【B】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には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Exception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が入ります。</a:t>
            </a:r>
            <a:endParaRPr lang="ja-JP" altLang="en-US" sz="20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2383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09852-E17C-F006-0E6E-CCD04B76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D9EF892-8FE8-F9FF-2D0D-FBF88FD40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31.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例外の送出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3024AEC-05B1-D157-15D1-83F27DC1AB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4" name="タイトル 7">
            <a:extLst>
              <a:ext uri="{FF2B5EF4-FFF2-40B4-BE49-F238E27FC236}">
                <a16:creationId xmlns:a16="http://schemas.microsoft.com/office/drawing/2014/main" id="{3EEF7E78-6AE3-B7B4-058E-10F696BFC23E}"/>
              </a:ext>
            </a:extLst>
          </p:cNvPr>
          <p:cNvSpPr txBox="1">
            <a:spLocks/>
          </p:cNvSpPr>
          <p:nvPr/>
        </p:nvSpPr>
        <p:spPr>
          <a:xfrm>
            <a:off x="522774" y="1593070"/>
            <a:ext cx="17646914" cy="798290"/>
          </a:xfrm>
          <a:prstGeom prst="rect">
            <a:avLst/>
          </a:prstGeom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4.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外側の </a:t>
            </a:r>
            <a:r>
              <a:rPr lang="en-US" altLang="ja-JP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try </a:t>
            </a:r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文でキャッチ</a:t>
            </a:r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タイトル 7">
            <a:extLst>
              <a:ext uri="{FF2B5EF4-FFF2-40B4-BE49-F238E27FC236}">
                <a16:creationId xmlns:a16="http://schemas.microsoft.com/office/drawing/2014/main" id="{10991FC0-B7F7-AD8C-6561-F3179E9AAF22}"/>
              </a:ext>
            </a:extLst>
          </p:cNvPr>
          <p:cNvSpPr txBox="1">
            <a:spLocks/>
          </p:cNvSpPr>
          <p:nvPr/>
        </p:nvSpPr>
        <p:spPr>
          <a:xfrm>
            <a:off x="522773" y="6865298"/>
            <a:ext cx="17224899" cy="251207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●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 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文は例外を発生させる。</a:t>
            </a:r>
          </a:p>
          <a:p>
            <a:pPr>
              <a:lnSpc>
                <a:spcPct val="150000"/>
              </a:lnSpc>
            </a:pP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●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 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以降の行は、その例外がキャッチされない限り実行されない。</a:t>
            </a:r>
          </a:p>
          <a:p>
            <a:pPr>
              <a:lnSpc>
                <a:spcPct val="150000"/>
              </a:lnSpc>
            </a:pP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●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except 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節の中で </a:t>
            </a:r>
            <a:r>
              <a:rPr lang="en-US" altLang="ja-JP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raise </a:t>
            </a:r>
            <a:r>
              <a:rPr lang="ja-JP" altLang="en-US" sz="36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を書くと、例外を再スロー（再送出）できる。</a:t>
            </a:r>
            <a:endParaRPr lang="en-US" altLang="ja-JP" sz="36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EB26E5-5A18-6133-A0DA-991FC863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3" y="2391360"/>
            <a:ext cx="12050807" cy="3200847"/>
          </a:xfrm>
          <a:prstGeom prst="rect">
            <a:avLst/>
          </a:prstGeom>
        </p:spPr>
      </p:pic>
      <p:sp>
        <p:nvSpPr>
          <p:cNvPr id="10" name="タイトル 7">
            <a:extLst>
              <a:ext uri="{FF2B5EF4-FFF2-40B4-BE49-F238E27FC236}">
                <a16:creationId xmlns:a16="http://schemas.microsoft.com/office/drawing/2014/main" id="{D081A753-F17E-5CBB-E156-B030281394E2}"/>
              </a:ext>
            </a:extLst>
          </p:cNvPr>
          <p:cNvSpPr txBox="1">
            <a:spLocks/>
          </p:cNvSpPr>
          <p:nvPr/>
        </p:nvSpPr>
        <p:spPr>
          <a:xfrm>
            <a:off x="522774" y="6067008"/>
            <a:ext cx="17646914" cy="798290"/>
          </a:xfrm>
          <a:prstGeom prst="rect">
            <a:avLst/>
          </a:prstGeom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まとめ</a:t>
            </a:r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159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BF155-B9C9-1632-2518-2A5208783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045029F9-3139-5A60-40BA-B4D0E1307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32.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クラスと名前空間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8DCA0EF-14ED-F952-A870-BE594698C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4D6FF5-26BC-3E35-C7F4-8C40F9AC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2" y="2104601"/>
            <a:ext cx="17271235" cy="6077798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71173B3D-0675-8828-6B84-7EB2C99B5F69}"/>
              </a:ext>
            </a:extLst>
          </p:cNvPr>
          <p:cNvSpPr/>
          <p:nvPr/>
        </p:nvSpPr>
        <p:spPr>
          <a:xfrm>
            <a:off x="810598" y="6393145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220685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AC3F1-7BC5-90C0-A0CD-C73F2283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F7C2E56-442E-1BB7-CFDD-C4895D31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33.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継承とメソッドの呼び出し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5B34746-99FD-4F6B-2585-F92EDE3F10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977E333-1D3B-14C9-AAE2-DD336E37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809413"/>
            <a:ext cx="12746229" cy="722095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6F2F053-A34E-AC15-E13C-BB31FD0E0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290" y="4241723"/>
            <a:ext cx="4677428" cy="5239481"/>
          </a:xfrm>
          <a:prstGeom prst="rect">
            <a:avLst/>
          </a:prstGeom>
          <a:ln w="38100">
            <a:solidFill>
              <a:srgbClr val="0066FF"/>
            </a:solidFill>
          </a:ln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5650E481-B86C-8CEC-1538-5DE27FC29A15}"/>
              </a:ext>
            </a:extLst>
          </p:cNvPr>
          <p:cNvSpPr/>
          <p:nvPr/>
        </p:nvSpPr>
        <p:spPr>
          <a:xfrm>
            <a:off x="11256925" y="7695472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28756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6B71-A460-7D29-0C6D-1F03227F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439D1E18-5F00-544C-CFD8-58182208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34.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コマンドライン引数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38429F-21BB-CD0F-CABB-D84E6DD1D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057694-9E34-E0A5-47B5-8CF13D7B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574043"/>
            <a:ext cx="16183343" cy="8030635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C7CEA54F-DB02-D3FE-2EEA-117E6844EC56}"/>
              </a:ext>
            </a:extLst>
          </p:cNvPr>
          <p:cNvSpPr/>
          <p:nvPr/>
        </p:nvSpPr>
        <p:spPr>
          <a:xfrm>
            <a:off x="838306" y="7016599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05F9B1E8-48CF-E798-B011-7657B1A81C8B}"/>
              </a:ext>
            </a:extLst>
          </p:cNvPr>
          <p:cNvSpPr/>
          <p:nvPr/>
        </p:nvSpPr>
        <p:spPr>
          <a:xfrm>
            <a:off x="3678380" y="2299855"/>
            <a:ext cx="332509" cy="332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+mn-ea"/>
              </a:rPr>
              <a:t>0</a:t>
            </a:r>
            <a:endParaRPr kumimoji="1" lang="ja-JP" altLang="en-US" sz="2400" b="1" dirty="0">
              <a:latin typeface="+mn-ea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C6023766-866D-2E0D-8291-FBBD96C407D7}"/>
              </a:ext>
            </a:extLst>
          </p:cNvPr>
          <p:cNvCxnSpPr/>
          <p:nvPr/>
        </p:nvCxnSpPr>
        <p:spPr>
          <a:xfrm>
            <a:off x="3380508" y="2189018"/>
            <a:ext cx="92825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7C66612-FA0E-317A-B50B-ED17ABCE32F0}"/>
              </a:ext>
            </a:extLst>
          </p:cNvPr>
          <p:cNvCxnSpPr>
            <a:cxnSpLocks/>
          </p:cNvCxnSpPr>
          <p:nvPr/>
        </p:nvCxnSpPr>
        <p:spPr>
          <a:xfrm>
            <a:off x="4405744" y="2189018"/>
            <a:ext cx="37407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6F0D1E3-A797-8BC8-0730-D8A3B126654F}"/>
              </a:ext>
            </a:extLst>
          </p:cNvPr>
          <p:cNvCxnSpPr>
            <a:cxnSpLocks/>
          </p:cNvCxnSpPr>
          <p:nvPr/>
        </p:nvCxnSpPr>
        <p:spPr>
          <a:xfrm>
            <a:off x="4862948" y="2189018"/>
            <a:ext cx="37407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C1373A1-8DAE-DF71-B670-6E9C405A8DEA}"/>
              </a:ext>
            </a:extLst>
          </p:cNvPr>
          <p:cNvCxnSpPr>
            <a:cxnSpLocks/>
          </p:cNvCxnSpPr>
          <p:nvPr/>
        </p:nvCxnSpPr>
        <p:spPr>
          <a:xfrm>
            <a:off x="5347857" y="2189018"/>
            <a:ext cx="51261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36FCAE47-7AB4-3494-F9A8-6F1E73B8F13D}"/>
              </a:ext>
            </a:extLst>
          </p:cNvPr>
          <p:cNvCxnSpPr>
            <a:cxnSpLocks/>
          </p:cNvCxnSpPr>
          <p:nvPr/>
        </p:nvCxnSpPr>
        <p:spPr>
          <a:xfrm>
            <a:off x="5929747" y="2189018"/>
            <a:ext cx="41563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E8D965F-CAAA-16BF-09A6-98A7D97B6784}"/>
              </a:ext>
            </a:extLst>
          </p:cNvPr>
          <p:cNvCxnSpPr>
            <a:cxnSpLocks/>
          </p:cNvCxnSpPr>
          <p:nvPr/>
        </p:nvCxnSpPr>
        <p:spPr>
          <a:xfrm>
            <a:off x="6414655" y="2189018"/>
            <a:ext cx="41563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楕円 21">
            <a:extLst>
              <a:ext uri="{FF2B5EF4-FFF2-40B4-BE49-F238E27FC236}">
                <a16:creationId xmlns:a16="http://schemas.microsoft.com/office/drawing/2014/main" id="{FF10D1DD-F6D8-C5E4-F4AB-27EEFB69A67C}"/>
              </a:ext>
            </a:extLst>
          </p:cNvPr>
          <p:cNvSpPr/>
          <p:nvPr/>
        </p:nvSpPr>
        <p:spPr>
          <a:xfrm>
            <a:off x="4426526" y="2299855"/>
            <a:ext cx="332509" cy="332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+mn-ea"/>
              </a:rPr>
              <a:t>1</a:t>
            </a:r>
            <a:endParaRPr kumimoji="1" lang="ja-JP" altLang="en-US" sz="2400" b="1" dirty="0">
              <a:latin typeface="+mn-ea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596B285-FA19-919F-33F6-78DEA455B21E}"/>
              </a:ext>
            </a:extLst>
          </p:cNvPr>
          <p:cNvSpPr/>
          <p:nvPr/>
        </p:nvSpPr>
        <p:spPr>
          <a:xfrm>
            <a:off x="4904513" y="2299855"/>
            <a:ext cx="332509" cy="332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+mn-ea"/>
              </a:rPr>
              <a:t>2</a:t>
            </a:r>
            <a:endParaRPr kumimoji="1" lang="ja-JP" altLang="en-US" sz="2400" b="1" dirty="0">
              <a:latin typeface="+mn-ea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ABCCE9F-DCAD-5F99-53D0-C73301DE7DB0}"/>
              </a:ext>
            </a:extLst>
          </p:cNvPr>
          <p:cNvSpPr/>
          <p:nvPr/>
        </p:nvSpPr>
        <p:spPr>
          <a:xfrm>
            <a:off x="5437910" y="2299855"/>
            <a:ext cx="332509" cy="332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+mn-ea"/>
              </a:rPr>
              <a:t>3</a:t>
            </a:r>
            <a:endParaRPr kumimoji="1" lang="ja-JP" altLang="en-US" sz="2400" b="1" dirty="0">
              <a:latin typeface="+mn-ea"/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E0960603-F77A-9F51-1EB0-6F0A06096C48}"/>
              </a:ext>
            </a:extLst>
          </p:cNvPr>
          <p:cNvSpPr/>
          <p:nvPr/>
        </p:nvSpPr>
        <p:spPr>
          <a:xfrm>
            <a:off x="5971307" y="2299855"/>
            <a:ext cx="332509" cy="332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+mn-ea"/>
              </a:rPr>
              <a:t>4</a:t>
            </a:r>
            <a:endParaRPr kumimoji="1" lang="ja-JP" altLang="en-US" sz="2400" b="1" dirty="0">
              <a:latin typeface="+mn-ea"/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571DE70D-D7B8-894E-B7AA-4F2C6149D726}"/>
              </a:ext>
            </a:extLst>
          </p:cNvPr>
          <p:cNvSpPr/>
          <p:nvPr/>
        </p:nvSpPr>
        <p:spPr>
          <a:xfrm>
            <a:off x="6456216" y="2299855"/>
            <a:ext cx="332509" cy="332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+mn-ea"/>
              </a:rPr>
              <a:t>5</a:t>
            </a:r>
            <a:endParaRPr kumimoji="1" lang="ja-JP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969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F5BE5-F44F-1225-26D5-02C388EAC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D86C4C49-BFE6-2E32-0526-DC8CD4F5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35.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正規表現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D53D773-C39B-5CC3-8310-57BA57A555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C22577-A242-324A-7491-D848FFF4B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804650"/>
            <a:ext cx="15604128" cy="7230484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BAAB441-3EFA-9B63-2F05-8314ADD0CE99}"/>
              </a:ext>
            </a:extLst>
          </p:cNvPr>
          <p:cNvSpPr/>
          <p:nvPr/>
        </p:nvSpPr>
        <p:spPr>
          <a:xfrm>
            <a:off x="810598" y="8357656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38468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BD91-17E9-69D8-BB8A-1728C5C44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19AFA24-0FAE-3C1B-7DE2-6E30B30CFE3F}"/>
              </a:ext>
            </a:extLst>
          </p:cNvPr>
          <p:cNvSpPr/>
          <p:nvPr/>
        </p:nvSpPr>
        <p:spPr>
          <a:xfrm>
            <a:off x="318368" y="2507673"/>
            <a:ext cx="17646914" cy="540327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2BF91936-43C9-8E81-1A9B-3327DB08A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【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補足</a:t>
            </a:r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】35.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正規表現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331966A-D8CE-5CB0-4414-A38196F129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タイトル 7">
            <a:extLst>
              <a:ext uri="{FF2B5EF4-FFF2-40B4-BE49-F238E27FC236}">
                <a16:creationId xmlns:a16="http://schemas.microsoft.com/office/drawing/2014/main" id="{85938BD3-8CC3-699C-6087-F4CB013A12C6}"/>
              </a:ext>
            </a:extLst>
          </p:cNvPr>
          <p:cNvSpPr txBox="1">
            <a:spLocks/>
          </p:cNvSpPr>
          <p:nvPr/>
        </p:nvSpPr>
        <p:spPr>
          <a:xfrm>
            <a:off x="522774" y="1593070"/>
            <a:ext cx="17646914" cy="798290"/>
          </a:xfrm>
          <a:prstGeom prst="rect">
            <a:avLst/>
          </a:prstGeom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問題文のコードを解析してみる</a:t>
            </a:r>
            <a:endParaRPr lang="ja-JP" altLang="en-US" sz="32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3290425-F43D-CBD7-414F-3F3319E9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8" y="2739078"/>
            <a:ext cx="17651263" cy="168052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5391EF5-A874-2AD7-550C-D1627641607D}"/>
              </a:ext>
            </a:extLst>
          </p:cNvPr>
          <p:cNvSpPr/>
          <p:nvPr/>
        </p:nvSpPr>
        <p:spPr>
          <a:xfrm>
            <a:off x="5860473" y="3879273"/>
            <a:ext cx="1122218" cy="540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D14103A-B275-1B07-02A2-28D83A08659C}"/>
              </a:ext>
            </a:extLst>
          </p:cNvPr>
          <p:cNvSpPr/>
          <p:nvPr/>
        </p:nvSpPr>
        <p:spPr>
          <a:xfrm>
            <a:off x="7509164" y="3879273"/>
            <a:ext cx="1122218" cy="540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52324E7-DEFC-AF49-B82F-0367C12E9779}"/>
              </a:ext>
            </a:extLst>
          </p:cNvPr>
          <p:cNvSpPr/>
          <p:nvPr/>
        </p:nvSpPr>
        <p:spPr>
          <a:xfrm>
            <a:off x="8908472" y="3879273"/>
            <a:ext cx="1122218" cy="540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272DCEC-30B3-0DD9-E600-03739E3D98FD}"/>
              </a:ext>
            </a:extLst>
          </p:cNvPr>
          <p:cNvSpPr/>
          <p:nvPr/>
        </p:nvSpPr>
        <p:spPr>
          <a:xfrm>
            <a:off x="734291" y="5516112"/>
            <a:ext cx="1122218" cy="540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D56C269-1AC1-8A8B-C935-286CE60E5532}"/>
              </a:ext>
            </a:extLst>
          </p:cNvPr>
          <p:cNvSpPr txBox="1"/>
          <p:nvPr/>
        </p:nvSpPr>
        <p:spPr>
          <a:xfrm>
            <a:off x="2120922" y="5471662"/>
            <a:ext cx="936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rgbClr val="D6926B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|</a:t>
            </a:r>
            <a:r>
              <a:rPr kumimoji="1" lang="ja-JP" altLang="en-US" sz="3200" b="1" dirty="0">
                <a:solidFill>
                  <a:srgbClr val="D6926B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（パイプ）</a:t>
            </a:r>
            <a:r>
              <a:rPr kumimoji="1" lang="en-US" altLang="ja-JP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…</a:t>
            </a:r>
            <a:r>
              <a:rPr kumimoji="1" lang="ja-JP" altLang="en-US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「●●または●●」（いわゆる</a:t>
            </a:r>
            <a:r>
              <a:rPr kumimoji="1" lang="en-US" altLang="ja-JP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or</a:t>
            </a:r>
            <a:r>
              <a:rPr kumimoji="1" lang="ja-JP" altLang="en-US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）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2B498C-49AF-F31F-561D-CCFDBC3DDCC5}"/>
              </a:ext>
            </a:extLst>
          </p:cNvPr>
          <p:cNvSpPr/>
          <p:nvPr/>
        </p:nvSpPr>
        <p:spPr>
          <a:xfrm>
            <a:off x="10058399" y="3879273"/>
            <a:ext cx="1343891" cy="540326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322E254-22E0-5FC4-4858-2AAB09501443}"/>
              </a:ext>
            </a:extLst>
          </p:cNvPr>
          <p:cNvSpPr/>
          <p:nvPr/>
        </p:nvSpPr>
        <p:spPr>
          <a:xfrm>
            <a:off x="734291" y="6275923"/>
            <a:ext cx="1122218" cy="540326"/>
          </a:xfrm>
          <a:prstGeom prst="rect">
            <a:avLst/>
          </a:prstGeom>
          <a:noFill/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278DE6F-5B14-430C-3029-E086481386B9}"/>
              </a:ext>
            </a:extLst>
          </p:cNvPr>
          <p:cNvSpPr txBox="1"/>
          <p:nvPr/>
        </p:nvSpPr>
        <p:spPr>
          <a:xfrm>
            <a:off x="2120922" y="6253698"/>
            <a:ext cx="13499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rgbClr val="D6926B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|</a:t>
            </a:r>
            <a:r>
              <a:rPr kumimoji="1" lang="ja-JP" altLang="en-US" sz="3200" b="1" dirty="0">
                <a:solidFill>
                  <a:srgbClr val="D6926B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（パイプ）と </a:t>
            </a:r>
            <a:r>
              <a:rPr kumimoji="1" lang="en-US" altLang="ja-JP" sz="3200" b="1" dirty="0">
                <a:solidFill>
                  <a:srgbClr val="D6926B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?</a:t>
            </a:r>
            <a:r>
              <a:rPr kumimoji="1" lang="ja-JP" altLang="en-US" sz="3200" b="1" dirty="0">
                <a:solidFill>
                  <a:srgbClr val="D6926B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の組み合わせ</a:t>
            </a:r>
            <a:r>
              <a:rPr kumimoji="1" lang="en-US" altLang="ja-JP" sz="3200" b="1" dirty="0">
                <a:solidFill>
                  <a:srgbClr val="D6926B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kumimoji="1" lang="en-US" altLang="ja-JP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…</a:t>
            </a:r>
            <a:r>
              <a:rPr kumimoji="1" lang="ja-JP" altLang="en-US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「●●もしくは●●」が</a:t>
            </a:r>
            <a:r>
              <a:rPr kumimoji="1" lang="en-US" altLang="ja-JP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0</a:t>
            </a:r>
            <a:r>
              <a:rPr kumimoji="1" lang="ja-JP" altLang="en-US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回もしくは</a:t>
            </a:r>
            <a:r>
              <a:rPr kumimoji="1" lang="en-US" altLang="ja-JP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kumimoji="1" lang="ja-JP" altLang="en-US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5D0F4CB-3675-58E6-99D6-340EC16A0FBC}"/>
              </a:ext>
            </a:extLst>
          </p:cNvPr>
          <p:cNvSpPr/>
          <p:nvPr/>
        </p:nvSpPr>
        <p:spPr>
          <a:xfrm>
            <a:off x="11437556" y="3879273"/>
            <a:ext cx="428232" cy="540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DB3980D-E1FC-D7DA-C2FE-F63A5631AFAB}"/>
              </a:ext>
            </a:extLst>
          </p:cNvPr>
          <p:cNvSpPr/>
          <p:nvPr/>
        </p:nvSpPr>
        <p:spPr>
          <a:xfrm>
            <a:off x="11908611" y="3879273"/>
            <a:ext cx="428232" cy="540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58FDFB1-E415-24C9-A2EC-76D729A9957B}"/>
              </a:ext>
            </a:extLst>
          </p:cNvPr>
          <p:cNvSpPr/>
          <p:nvPr/>
        </p:nvSpPr>
        <p:spPr>
          <a:xfrm>
            <a:off x="12379665" y="3879273"/>
            <a:ext cx="1571861" cy="54032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86605DE-831C-388E-A677-EB34AB9FF4E7}"/>
              </a:ext>
            </a:extLst>
          </p:cNvPr>
          <p:cNvSpPr/>
          <p:nvPr/>
        </p:nvSpPr>
        <p:spPr>
          <a:xfrm>
            <a:off x="734291" y="7057771"/>
            <a:ext cx="1122218" cy="54032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A13E6F-466D-B092-D92F-949005592782}"/>
              </a:ext>
            </a:extLst>
          </p:cNvPr>
          <p:cNvSpPr txBox="1"/>
          <p:nvPr/>
        </p:nvSpPr>
        <p:spPr>
          <a:xfrm>
            <a:off x="2120922" y="7035734"/>
            <a:ext cx="7742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「グループの文字列が</a:t>
            </a:r>
            <a:r>
              <a:rPr kumimoji="1" lang="en-US" altLang="ja-JP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0</a:t>
            </a:r>
            <a:r>
              <a:rPr kumimoji="1" lang="ja-JP" altLang="en-US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回もしくは</a:t>
            </a:r>
            <a:r>
              <a:rPr kumimoji="1" lang="en-US" altLang="ja-JP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kumimoji="1" lang="ja-JP" altLang="en-US" sz="3200" b="1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回」</a:t>
            </a:r>
          </a:p>
        </p:txBody>
      </p:sp>
      <p:sp>
        <p:nvSpPr>
          <p:cNvPr id="33" name="タイトル 7">
            <a:extLst>
              <a:ext uri="{FF2B5EF4-FFF2-40B4-BE49-F238E27FC236}">
                <a16:creationId xmlns:a16="http://schemas.microsoft.com/office/drawing/2014/main" id="{22A5BE86-BB7D-B1A6-F9AA-A1A0FAF3CAD5}"/>
              </a:ext>
            </a:extLst>
          </p:cNvPr>
          <p:cNvSpPr txBox="1">
            <a:spLocks/>
          </p:cNvSpPr>
          <p:nvPr/>
        </p:nvSpPr>
        <p:spPr>
          <a:xfrm>
            <a:off x="522774" y="8120885"/>
            <a:ext cx="17646914" cy="1414219"/>
          </a:xfrm>
          <a:prstGeom prst="rect">
            <a:avLst/>
          </a:prstGeom>
        </p:spPr>
        <p:txBody>
          <a:bodyPr anchor="ctr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ja-JP" sz="2800" b="1" dirty="0" err="1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re.compile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とは正規表現のパターンを事前に準備しておく関数</a:t>
            </a:r>
            <a:endParaRPr lang="en-US" altLang="ja-JP" sz="28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引数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検索したいパターン、第</a:t>
            </a:r>
            <a:r>
              <a:rPr lang="en-US" altLang="ja-JP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</a:t>
            </a:r>
            <a:r>
              <a:rPr lang="ja-JP" altLang="en-US" sz="28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引数（オプション）で大文字・小文字無視や複数行対応など</a:t>
            </a:r>
            <a:endParaRPr lang="en-US" altLang="ja-JP" sz="28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pPr>
              <a:lnSpc>
                <a:spcPct val="150000"/>
              </a:lnSpc>
            </a:pPr>
            <a:endParaRPr lang="ja-JP" altLang="en-US" sz="2800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CF6A576-2862-8D92-EEF8-85C887B203C3}"/>
              </a:ext>
            </a:extLst>
          </p:cNvPr>
          <p:cNvCxnSpPr/>
          <p:nvPr/>
        </p:nvCxnSpPr>
        <p:spPr>
          <a:xfrm>
            <a:off x="14741236" y="4419599"/>
            <a:ext cx="288174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4909FF2-C4ED-39F5-69C1-D98D55A83966}"/>
              </a:ext>
            </a:extLst>
          </p:cNvPr>
          <p:cNvSpPr txBox="1"/>
          <p:nvPr/>
        </p:nvSpPr>
        <p:spPr>
          <a:xfrm>
            <a:off x="14087297" y="453591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大文字小文字を区別しない</a:t>
            </a:r>
          </a:p>
        </p:txBody>
      </p:sp>
    </p:spTree>
    <p:extLst>
      <p:ext uri="{BB962C8B-B14F-4D97-AF65-F5344CB8AC3E}">
        <p14:creationId xmlns:p14="http://schemas.microsoft.com/office/powerpoint/2010/main" val="2061753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13A35-A667-9357-BA75-0E45C1C0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1903D6E-EBC0-A5D3-F3E4-C38EA9A2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36. statistics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モジュール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F6CA37C-DFE9-760C-D383-9EC4049933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A505FA-998A-5A8D-F74D-F0A335D5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1703561"/>
            <a:ext cx="15623180" cy="7849695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7F5F20A8-7352-4761-01F2-85F08E139FE0}"/>
              </a:ext>
            </a:extLst>
          </p:cNvPr>
          <p:cNvSpPr/>
          <p:nvPr/>
        </p:nvSpPr>
        <p:spPr>
          <a:xfrm>
            <a:off x="782889" y="5206392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1267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32F89-77CA-9AB2-C3B3-A2D43DDB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99DC058D-8021-3FD0-05D2-301BFD0F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37.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日付の取得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4DCF8AA-825D-0848-539A-3A82C46A24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90FC33-6360-39D0-30BA-2CA74C0E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028519"/>
            <a:ext cx="15594601" cy="678274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42A3A5B6-3EC7-0912-7FDA-8C69A3A89D27}"/>
              </a:ext>
            </a:extLst>
          </p:cNvPr>
          <p:cNvSpPr/>
          <p:nvPr/>
        </p:nvSpPr>
        <p:spPr>
          <a:xfrm>
            <a:off x="796743" y="5419892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179689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8BFAF-C50B-EBC8-B699-5802EDC8A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73A1163-2F27-E180-591D-A881AFF96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38.logging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メッセージ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E47709-70A5-72C4-7DB5-8236A87FF9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7721612-0524-C08A-D3CA-6EC40C5D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371338"/>
            <a:ext cx="15670812" cy="5544324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001496D2-B819-3622-4963-7D96359B5A23}"/>
              </a:ext>
            </a:extLst>
          </p:cNvPr>
          <p:cNvSpPr/>
          <p:nvPr/>
        </p:nvSpPr>
        <p:spPr>
          <a:xfrm>
            <a:off x="796743" y="6306583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42099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1D6DC-D29A-21A1-095E-85CBA52C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EDA4FC06-9EF3-B05D-F0C9-07B270FF3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7.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文字列操作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EA7EF2-3677-C521-B3A0-598FF51B9D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9DDC19-4955-2CF3-137C-9535788B611D}"/>
              </a:ext>
            </a:extLst>
          </p:cNvPr>
          <p:cNvSpPr txBox="1"/>
          <p:nvPr/>
        </p:nvSpPr>
        <p:spPr>
          <a:xfrm>
            <a:off x="522775" y="1784341"/>
            <a:ext cx="1687093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en-US" altLang="ja-JP" sz="36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Python</a:t>
            </a:r>
            <a:r>
              <a:rPr kumimoji="1" lang="ja-JP" altLang="en-US" sz="3600" b="1" dirty="0">
                <a:solidFill>
                  <a:srgbClr val="FF0000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では作成された文字列の内容を後から変更できません</a:t>
            </a:r>
          </a:p>
        </p:txBody>
      </p:sp>
      <p:sp>
        <p:nvSpPr>
          <p:cNvPr id="6" name="タイトル 7">
            <a:extLst>
              <a:ext uri="{FF2B5EF4-FFF2-40B4-BE49-F238E27FC236}">
                <a16:creationId xmlns:a16="http://schemas.microsoft.com/office/drawing/2014/main" id="{66417CBD-5154-A0EF-E678-AEF678955B07}"/>
              </a:ext>
            </a:extLst>
          </p:cNvPr>
          <p:cNvSpPr txBox="1">
            <a:spLocks/>
          </p:cNvSpPr>
          <p:nvPr/>
        </p:nvSpPr>
        <p:spPr>
          <a:xfrm>
            <a:off x="522775" y="3066409"/>
            <a:ext cx="4646984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選択肢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A: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Zen[:]</a:t>
            </a:r>
            <a:endParaRPr lang="ja-JP" altLang="en-US" sz="44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797B63-B851-62DA-B3CB-7C75F458B2F5}"/>
              </a:ext>
            </a:extLst>
          </p:cNvPr>
          <p:cNvSpPr txBox="1"/>
          <p:nvPr/>
        </p:nvSpPr>
        <p:spPr>
          <a:xfrm>
            <a:off x="522775" y="3871997"/>
            <a:ext cx="1641763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これは、文字列全体をスライス（抜き出す）操作です。元の文字列全体をコピーした新しい文字列が作成されます。これは有効な操作です。</a:t>
            </a:r>
          </a:p>
        </p:txBody>
      </p:sp>
      <p:sp>
        <p:nvSpPr>
          <p:cNvPr id="9" name="タイトル 7">
            <a:extLst>
              <a:ext uri="{FF2B5EF4-FFF2-40B4-BE49-F238E27FC236}">
                <a16:creationId xmlns:a16="http://schemas.microsoft.com/office/drawing/2014/main" id="{24E36A8E-D9A9-2BC1-63A2-9EDDB2D116D6}"/>
              </a:ext>
            </a:extLst>
          </p:cNvPr>
          <p:cNvSpPr txBox="1">
            <a:spLocks/>
          </p:cNvSpPr>
          <p:nvPr/>
        </p:nvSpPr>
        <p:spPr>
          <a:xfrm>
            <a:off x="522775" y="5853002"/>
            <a:ext cx="618513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選択肢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B: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Zen[1000:]</a:t>
            </a:r>
            <a:endParaRPr lang="ja-JP" altLang="en-US" sz="44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339FE4-0627-C60D-032E-A9FDE7602CF7}"/>
              </a:ext>
            </a:extLst>
          </p:cNvPr>
          <p:cNvSpPr txBox="1"/>
          <p:nvPr/>
        </p:nvSpPr>
        <p:spPr>
          <a:xfrm>
            <a:off x="522775" y="6632516"/>
            <a:ext cx="1641763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インデックス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1000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から文字列の最後までをスライスします。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の文字列長は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26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なので、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1000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は範囲外です。しかし、スライス操作では</a:t>
            </a:r>
            <a:r>
              <a:rPr kumimoji="1" lang="ja-JP" altLang="en-US" sz="3600" dirty="0">
                <a:solidFill>
                  <a:schemeClr val="bg1"/>
                </a:solidFill>
                <a:highlight>
                  <a:srgbClr val="FF0000"/>
                </a:highlight>
                <a:latin typeface="Noto Sans JP" panose="020B0200000000000000" pitchFamily="50" charset="-128"/>
                <a:ea typeface="Noto Sans JP" panose="020B0200000000000000" pitchFamily="50" charset="-128"/>
              </a:rPr>
              <a:t>範囲外のインデックスを指定してもエラーにはならず、空の文字列が返されます。</a:t>
            </a:r>
            <a:endParaRPr kumimoji="1" lang="en-US" altLang="ja-JP" sz="3600" dirty="0">
              <a:solidFill>
                <a:schemeClr val="bg1"/>
              </a:solidFill>
              <a:highlight>
                <a:srgbClr val="FF0000"/>
              </a:highlight>
              <a:latin typeface="Noto Sans JP" panose="020B0200000000000000" pitchFamily="50" charset="-128"/>
              <a:ea typeface="Noto Sans JP" panose="020B0200000000000000" pitchFamily="50" charset="-128"/>
            </a:endParaRPr>
          </a:p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これも有効な操作です。</a:t>
            </a:r>
          </a:p>
        </p:txBody>
      </p:sp>
    </p:spTree>
    <p:extLst>
      <p:ext uri="{BB962C8B-B14F-4D97-AF65-F5344CB8AC3E}">
        <p14:creationId xmlns:p14="http://schemas.microsoft.com/office/powerpoint/2010/main" val="6706685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93A6A-B25D-35BD-CB8B-DD831421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791B7F6A-C750-0AC4-A654-2F3F49D8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39.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仮想環境とパッケージ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DE4FD48-BC62-CB2A-4DB0-A0A073298D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694C97-81DB-9774-5CAD-D8D2B6701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276075"/>
            <a:ext cx="15575549" cy="573485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E979C1FE-0CAA-8542-F454-2BD75EFC282B}"/>
              </a:ext>
            </a:extLst>
          </p:cNvPr>
          <p:cNvSpPr/>
          <p:nvPr/>
        </p:nvSpPr>
        <p:spPr>
          <a:xfrm>
            <a:off x="824452" y="6431274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612AA6-312D-5745-0053-9A740695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38" y="8548398"/>
            <a:ext cx="6849431" cy="4763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30B695-A945-2598-B015-A54405A1B6BF}"/>
              </a:ext>
            </a:extLst>
          </p:cNvPr>
          <p:cNvSpPr txBox="1"/>
          <p:nvPr/>
        </p:nvSpPr>
        <p:spPr>
          <a:xfrm>
            <a:off x="7553369" y="8551172"/>
            <a:ext cx="81483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このようにすれば複数のパッケージの削除もできる</a:t>
            </a:r>
          </a:p>
        </p:txBody>
      </p:sp>
    </p:spTree>
    <p:extLst>
      <p:ext uri="{BB962C8B-B14F-4D97-AF65-F5344CB8AC3E}">
        <p14:creationId xmlns:p14="http://schemas.microsoft.com/office/powerpoint/2010/main" val="38863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8C30B-7D06-62DD-C890-75E73DAA0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83BD31EC-3EF8-08BA-7C48-D89DB9DE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40.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対話型インタープリタ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04D469E-BCE9-DF22-A627-3EFB8D94DC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4A95DD-48DA-7608-96AF-98C5B5F4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5" y="2414206"/>
            <a:ext cx="15604128" cy="545858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084A3D87-D4D7-EC1F-6A6D-CAE05C382C69}"/>
              </a:ext>
            </a:extLst>
          </p:cNvPr>
          <p:cNvSpPr/>
          <p:nvPr/>
        </p:nvSpPr>
        <p:spPr>
          <a:xfrm>
            <a:off x="782888" y="5350620"/>
            <a:ext cx="360220" cy="3602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50"/>
          </a:p>
        </p:txBody>
      </p:sp>
    </p:spTree>
    <p:extLst>
      <p:ext uri="{BB962C8B-B14F-4D97-AF65-F5344CB8AC3E}">
        <p14:creationId xmlns:p14="http://schemas.microsoft.com/office/powerpoint/2010/main" val="409604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C3505-3CBB-87AC-DA46-BB41B5B55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E7AECB4F-1092-657F-3310-3070A0E1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75" y="348253"/>
            <a:ext cx="17646914" cy="770016"/>
          </a:xfrm>
        </p:spPr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7.</a:t>
            </a:r>
            <a:r>
              <a:rPr lang="ja-JP" altLang="en-US" dirty="0">
                <a:solidFill>
                  <a:schemeClr val="bg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文字列操作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A94FF5F-B800-C21B-E4F5-323F872C9E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PRIME STUDY 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第</a:t>
            </a:r>
            <a:r>
              <a:rPr lang="en-US" altLang="ja-JP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1</a:t>
            </a:r>
            <a:r>
              <a:rPr lang="ja-JP" altLang="en-US" sz="2400" dirty="0">
                <a:latin typeface="Noto Sans JP" panose="020B0200000000000000" pitchFamily="50" charset="-128"/>
                <a:ea typeface="Noto Sans JP" panose="020B0200000000000000" pitchFamily="50" charset="-128"/>
              </a:rPr>
              <a:t>回</a:t>
            </a:r>
            <a:endParaRPr lang="en-US" altLang="ja-JP" sz="24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6" name="タイトル 7">
            <a:extLst>
              <a:ext uri="{FF2B5EF4-FFF2-40B4-BE49-F238E27FC236}">
                <a16:creationId xmlns:a16="http://schemas.microsoft.com/office/drawing/2014/main" id="{F6316AB9-162C-3255-7098-C1B9C5B9C0DF}"/>
              </a:ext>
            </a:extLst>
          </p:cNvPr>
          <p:cNvSpPr txBox="1">
            <a:spLocks/>
          </p:cNvSpPr>
          <p:nvPr/>
        </p:nvSpPr>
        <p:spPr>
          <a:xfrm>
            <a:off x="522775" y="1898945"/>
            <a:ext cx="618513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選択肢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C: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Zen[5:1000]</a:t>
            </a:r>
            <a:endParaRPr lang="ja-JP" altLang="en-US" sz="44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47F473-2928-6A97-043D-46C53F2C8FA6}"/>
              </a:ext>
            </a:extLst>
          </p:cNvPr>
          <p:cNvSpPr txBox="1"/>
          <p:nvPr/>
        </p:nvSpPr>
        <p:spPr>
          <a:xfrm>
            <a:off x="522775" y="2668961"/>
            <a:ext cx="16417637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インデックス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5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から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1000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までをスライスします。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1000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は範囲外ですが、先ほどと同様にエラーにはならず、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Zen[5:]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と同じ結果（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</a:t>
            </a:r>
            <a:r>
              <a:rPr kumimoji="1" lang="en-US" altLang="ja-JP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IsBetterThanComplex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）が返されます。これも有効な操作です。</a:t>
            </a:r>
          </a:p>
        </p:txBody>
      </p:sp>
      <p:sp>
        <p:nvSpPr>
          <p:cNvPr id="9" name="タイトル 7">
            <a:extLst>
              <a:ext uri="{FF2B5EF4-FFF2-40B4-BE49-F238E27FC236}">
                <a16:creationId xmlns:a16="http://schemas.microsoft.com/office/drawing/2014/main" id="{AA5C3578-5365-7071-0B47-49D6F45ED91E}"/>
              </a:ext>
            </a:extLst>
          </p:cNvPr>
          <p:cNvSpPr txBox="1">
            <a:spLocks/>
          </p:cNvSpPr>
          <p:nvPr/>
        </p:nvSpPr>
        <p:spPr>
          <a:xfrm>
            <a:off x="522775" y="5853002"/>
            <a:ext cx="6185135" cy="770016"/>
          </a:xfrm>
          <a:prstGeom prst="rect">
            <a:avLst/>
          </a:prstGeom>
        </p:spPr>
        <p:txBody>
          <a:bodyPr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>
                    <a:lumMod val="95000"/>
                  </a:schemeClr>
                </a:solidFill>
                <a:latin typeface="+mj-lt"/>
                <a:ea typeface="A-OTF Shin Go Pro L" panose="020B0300000000000000" pitchFamily="34" charset="-128"/>
                <a:cs typeface="+mj-cs"/>
              </a:defRPr>
            </a:lvl1pPr>
          </a:lstStyle>
          <a:p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選択肢</a:t>
            </a:r>
            <a:r>
              <a:rPr lang="en-US" altLang="ja-JP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D:</a:t>
            </a:r>
            <a:r>
              <a:rPr lang="ja-JP" altLang="en-US" sz="4400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 </a:t>
            </a:r>
            <a:r>
              <a:rPr lang="en-US" altLang="ja-JP" sz="4400" b="1" dirty="0">
                <a:solidFill>
                  <a:schemeClr val="tx1"/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Zen[0] = 'J'</a:t>
            </a:r>
            <a:endParaRPr lang="ja-JP" altLang="en-US" sz="4400" b="1" dirty="0">
              <a:solidFill>
                <a:schemeClr val="tx1"/>
              </a:solidFill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162F74C-A813-FEAF-094B-BCA466104A2C}"/>
              </a:ext>
            </a:extLst>
          </p:cNvPr>
          <p:cNvSpPr txBox="1"/>
          <p:nvPr/>
        </p:nvSpPr>
        <p:spPr>
          <a:xfrm>
            <a:off x="522775" y="6632516"/>
            <a:ext cx="1641763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これは、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Zen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という文字列のインデックス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0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の要素（文字）を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'J'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に変更しようとする操作です。文字列は不変なため、このように個々の文字を変更しようとするとエラー（</a:t>
            </a:r>
            <a:r>
              <a:rPr kumimoji="1" lang="en-US" altLang="ja-JP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TypeError</a:t>
            </a:r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: 'str' object does not support item assignment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JP" panose="020B0200000000000000" pitchFamily="50" charset="-128"/>
                <a:ea typeface="Noto Sans JP" panose="020B0200000000000000" pitchFamily="50" charset="-128"/>
              </a:rPr>
              <a:t>）が発生します。</a:t>
            </a:r>
          </a:p>
        </p:txBody>
      </p:sp>
    </p:spTree>
    <p:extLst>
      <p:ext uri="{BB962C8B-B14F-4D97-AF65-F5344CB8AC3E}">
        <p14:creationId xmlns:p14="http://schemas.microsoft.com/office/powerpoint/2010/main" val="1329447320"/>
      </p:ext>
    </p:extLst>
  </p:cSld>
  <p:clrMapOvr>
    <a:masterClrMapping/>
  </p:clrMapOvr>
</p:sld>
</file>

<file path=ppt/theme/theme1.xml><?xml version="1.0" encoding="utf-8"?>
<a:theme xmlns:a="http://schemas.openxmlformats.org/drawingml/2006/main" name="No 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85000"/>
                <a:lumOff val="15000"/>
              </a:schemeClr>
            </a:solidFill>
            <a:latin typeface="Aller Light" panose="02000503000000020004" pitchFamily="2" charset="0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600"/>
        </a:solidFill>
        <a:ln>
          <a:noFill/>
        </a:ln>
      </a:spPr>
      <a:bodyPr rtlCol="0" anchor="ctr"/>
      <a:lstStyle>
        <a:defPPr algn="ctr">
          <a:defRPr sz="40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>
            <a:solidFill>
              <a:schemeClr val="tx1">
                <a:lumMod val="85000"/>
                <a:lumOff val="15000"/>
              </a:schemeClr>
            </a:solidFill>
            <a:latin typeface="+mj-lt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9304</TotalTime>
  <Words>5106</Words>
  <Application>Microsoft Office PowerPoint</Application>
  <PresentationFormat>ユーザー設定</PresentationFormat>
  <Paragraphs>634</Paragraphs>
  <Slides>81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81</vt:i4>
      </vt:variant>
    </vt:vector>
  </HeadingPairs>
  <TitlesOfParts>
    <vt:vector size="90" baseType="lpstr">
      <vt:lpstr>Aller Light</vt:lpstr>
      <vt:lpstr>Bebas Neue Bold</vt:lpstr>
      <vt:lpstr>Noto Sans JP</vt:lpstr>
      <vt:lpstr>Arial</vt:lpstr>
      <vt:lpstr>Calibri</vt:lpstr>
      <vt:lpstr>Roboto</vt:lpstr>
      <vt:lpstr>Wingdings</vt:lpstr>
      <vt:lpstr>No Header</vt:lpstr>
      <vt:lpstr>Header</vt:lpstr>
      <vt:lpstr>1.Pythonの特徴</vt:lpstr>
      <vt:lpstr>2.Pythonの特徴</vt:lpstr>
      <vt:lpstr>3.</vt:lpstr>
      <vt:lpstr>4.</vt:lpstr>
      <vt:lpstr>5.</vt:lpstr>
      <vt:lpstr>6.</vt:lpstr>
      <vt:lpstr>7.文字列操作</vt:lpstr>
      <vt:lpstr>7.文字列操作</vt:lpstr>
      <vt:lpstr>7.文字列操作</vt:lpstr>
      <vt:lpstr>7.文字列操作</vt:lpstr>
      <vt:lpstr>8.while文と変数の代入</vt:lpstr>
      <vt:lpstr>8.while文と変数の代入</vt:lpstr>
      <vt:lpstr>8.while文と変数の代入</vt:lpstr>
      <vt:lpstr>8.while文と変数の代入</vt:lpstr>
      <vt:lpstr>9.リスト操作とforループ</vt:lpstr>
      <vt:lpstr>9.リスト操作とforループ</vt:lpstr>
      <vt:lpstr>9.リスト操作とforループ</vt:lpstr>
      <vt:lpstr>9.リスト操作とforループ</vt:lpstr>
      <vt:lpstr>9.リスト操作とforループ</vt:lpstr>
      <vt:lpstr>【補足】9.リスト操作とforループ</vt:lpstr>
      <vt:lpstr>【補足】9.リスト操作とforループ</vt:lpstr>
      <vt:lpstr>【補足】9.リスト操作とforループ</vt:lpstr>
      <vt:lpstr>【補足】9.リスト操作とforループ</vt:lpstr>
      <vt:lpstr>10.forループとelse節の組み合わせ</vt:lpstr>
      <vt:lpstr>10.forループとelse節の組み合わせ</vt:lpstr>
      <vt:lpstr>10.forループとelse節の組み合わせ</vt:lpstr>
      <vt:lpstr>10.forループとelse節の組み合わせ</vt:lpstr>
      <vt:lpstr>10.forループとelse節の組み合わせ</vt:lpstr>
      <vt:lpstr>11.range関数</vt:lpstr>
      <vt:lpstr>12. enumerate()関数</vt:lpstr>
      <vt:lpstr>13.デフォルト引数</vt:lpstr>
      <vt:lpstr>13.デフォルト引数</vt:lpstr>
      <vt:lpstr>13.デフォルト引数</vt:lpstr>
      <vt:lpstr>13.デフォルト引数</vt:lpstr>
      <vt:lpstr>13.デフォルト引数</vt:lpstr>
      <vt:lpstr>13.デフォルト引数</vt:lpstr>
      <vt:lpstr>14.変更可能なデフォルト引数</vt:lpstr>
      <vt:lpstr>14.変更可能なデフォルト引数</vt:lpstr>
      <vt:lpstr>14.変更可能なデフォルト引数</vt:lpstr>
      <vt:lpstr>15.位置引数とキーワード引数</vt:lpstr>
      <vt:lpstr>16.アンパック</vt:lpstr>
      <vt:lpstr>16.アンパック</vt:lpstr>
      <vt:lpstr>17.</vt:lpstr>
      <vt:lpstr>18.リスト内包表記</vt:lpstr>
      <vt:lpstr>19.リスト内包表記と入れ子構造</vt:lpstr>
      <vt:lpstr>20. collectionsモジュールとdeque</vt:lpstr>
      <vt:lpstr>21.リスト操作</vt:lpstr>
      <vt:lpstr>22.スライス操作</vt:lpstr>
      <vt:lpstr>23.データ構造</vt:lpstr>
      <vt:lpstr>24.比較演算子</vt:lpstr>
      <vt:lpstr>【補足】24.比較演算子</vt:lpstr>
      <vt:lpstr>【補足】24.比較演算子</vt:lpstr>
      <vt:lpstr>【補足】24.比較演算子</vt:lpstr>
      <vt:lpstr>【補足】24.比較演算子</vt:lpstr>
      <vt:lpstr>【補足】24.比較演算子</vt:lpstr>
      <vt:lpstr>24.比較演算子</vt:lpstr>
      <vt:lpstr>24.比較演算子</vt:lpstr>
      <vt:lpstr>24.比較演算子</vt:lpstr>
      <vt:lpstr>24.比較演算子</vt:lpstr>
      <vt:lpstr>24.比較演算子</vt:lpstr>
      <vt:lpstr>25.モジュール</vt:lpstr>
      <vt:lpstr>26.モジュール</vt:lpstr>
      <vt:lpstr>27.formatメソッドと書式設定</vt:lpstr>
      <vt:lpstr>28.例外処理</vt:lpstr>
      <vt:lpstr>29.エラーと例外</vt:lpstr>
      <vt:lpstr>30.クリーンアップ処理</vt:lpstr>
      <vt:lpstr>31.例外の送出</vt:lpstr>
      <vt:lpstr>31.例外の送出</vt:lpstr>
      <vt:lpstr>31.例外の送出</vt:lpstr>
      <vt:lpstr>31.例外の送出</vt:lpstr>
      <vt:lpstr>31.例外の送出</vt:lpstr>
      <vt:lpstr>32.クラスと名前空間</vt:lpstr>
      <vt:lpstr>33.継承とメソッドの呼び出し</vt:lpstr>
      <vt:lpstr>34.コマンドライン引数</vt:lpstr>
      <vt:lpstr>35.正規表現</vt:lpstr>
      <vt:lpstr>【補足】35.正規表現</vt:lpstr>
      <vt:lpstr>36. statisticsモジュール</vt:lpstr>
      <vt:lpstr>37.日付の取得</vt:lpstr>
      <vt:lpstr>38.loggingメッセージ</vt:lpstr>
      <vt:lpstr>39.仮想環境とパッケージ</vt:lpstr>
      <vt:lpstr>40.対話型インタープリタ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taitoru</dc:title>
  <dc:creator>秋咲准</dc:creator>
  <cp:lastModifiedBy>1857</cp:lastModifiedBy>
  <cp:revision>249</cp:revision>
  <dcterms:created xsi:type="dcterms:W3CDTF">2014-05-07T13:22:54Z</dcterms:created>
  <dcterms:modified xsi:type="dcterms:W3CDTF">2025-08-07T07:25:42Z</dcterms:modified>
</cp:coreProperties>
</file>